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9"/>
    <p:restoredTop sz="94580"/>
  </p:normalViewPr>
  <p:slideViewPr>
    <p:cSldViewPr snapToGrid="0" snapToObjects="1">
      <p:cViewPr>
        <p:scale>
          <a:sx n="80" d="100"/>
          <a:sy n="80" d="100"/>
        </p:scale>
        <p:origin x="-312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84815596163301"/>
          <c:y val="6.8268773340803501E-2"/>
          <c:w val="0.83915185509132295"/>
          <c:h val="0.64051379408512799"/>
        </c:manualLayout>
      </c:layout>
      <c:barChart>
        <c:barDir val="col"/>
        <c:grouping val="clustered"/>
        <c:varyColors val="0"/>
        <c:ser>
          <c:idx val="0"/>
          <c:order val="0"/>
          <c:tx>
            <c:v/>
          </c:tx>
          <c:spPr>
            <a:solidFill>
              <a:srgbClr val="B2332A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  <c:spPr>
              <a:solidFill>
                <a:srgbClr val="7D807F"/>
              </a:solidFill>
              <a:ln w="12700" cap="flat">
                <a:noFill/>
                <a:miter lim="400000"/>
              </a:ln>
              <a:effectLst/>
            </c:spPr>
          </c:dPt>
          <c:cat>
            <c:strLit>
              <c:ptCount val="2"/>
              <c:pt idx="0">
                <c:v>Unencrypted</c:v>
              </c:pt>
              <c:pt idx="1">
                <c:v>Encrypted</c:v>
              </c:pt>
            </c:strLit>
          </c:cat>
          <c:val>
            <c:numLit>
              <c:formatCode>General</c:formatCode>
              <c:ptCount val="2"/>
              <c:pt idx="0">
                <c:v>69000</c:v>
              </c:pt>
              <c:pt idx="1">
                <c:v>15000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43"/>
        <c:axId val="145520128"/>
        <c:axId val="131851392"/>
      </c:barChart>
      <c:catAx>
        <c:axId val="145520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200" b="1" i="0" u="none" strike="noStrike">
                <a:solidFill>
                  <a:srgbClr val="53585F"/>
                </a:solidFill>
                <a:latin typeface="+mj-lt"/>
              </a:defRPr>
            </a:pPr>
            <a:endParaRPr lang="en-US"/>
          </a:p>
        </c:txPr>
        <c:crossAx val="131851392"/>
        <c:crosses val="autoZero"/>
        <c:auto val="1"/>
        <c:lblAlgn val="ctr"/>
        <c:lblOffset val="100"/>
        <c:noMultiLvlLbl val="1"/>
      </c:catAx>
      <c:valAx>
        <c:axId val="131851392"/>
        <c:scaling>
          <c:orientation val="minMax"/>
        </c:scaling>
        <c:delete val="0"/>
        <c:axPos val="l"/>
        <c:majorGridlines>
          <c:spPr>
            <a:ln w="12700" cap="flat">
              <a:solidFill>
                <a:schemeClr val="bg1">
                  <a:lumMod val="75000"/>
                </a:schemeClr>
              </a:solidFill>
              <a:prstDash val="solid"/>
              <a:miter lim="400000"/>
            </a:ln>
          </c:spPr>
        </c:majorGridlines>
        <c:numFmt formatCode="&quot;$&quot;#,&quot;K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050" b="1" i="0" u="none" strike="noStrike">
                <a:solidFill>
                  <a:schemeClr val="accent2"/>
                </a:solidFill>
                <a:latin typeface="Arial Narrow"/>
              </a:defRPr>
            </a:pPr>
            <a:endParaRPr lang="en-US"/>
          </a:p>
        </c:txPr>
        <c:crossAx val="145520128"/>
        <c:crosses val="autoZero"/>
        <c:crossBetween val="between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84815596163301"/>
          <c:y val="6.8268773340803501E-2"/>
          <c:w val="0.83915185509132295"/>
          <c:h val="0.640513794085127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B2332A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  <c:spPr>
              <a:solidFill>
                <a:srgbClr val="7D807F"/>
              </a:solidFill>
              <a:ln w="12700" cap="flat">
                <a:noFill/>
                <a:miter lim="400000"/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Unencrypted</c:v>
                </c:pt>
                <c:pt idx="1">
                  <c:v>Encrypted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137000</c:v>
                </c:pt>
                <c:pt idx="1">
                  <c:v>17000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43"/>
        <c:axId val="145521152"/>
        <c:axId val="131853696"/>
      </c:barChart>
      <c:catAx>
        <c:axId val="145521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200" b="1" i="0" u="none" strike="noStrike">
                <a:solidFill>
                  <a:srgbClr val="53585F"/>
                </a:solidFill>
                <a:latin typeface="+mj-lt"/>
              </a:defRPr>
            </a:pPr>
            <a:endParaRPr lang="en-US"/>
          </a:p>
        </c:txPr>
        <c:crossAx val="131853696"/>
        <c:crosses val="autoZero"/>
        <c:auto val="1"/>
        <c:lblAlgn val="ctr"/>
        <c:lblOffset val="100"/>
        <c:noMultiLvlLbl val="1"/>
      </c:catAx>
      <c:valAx>
        <c:axId val="131853696"/>
        <c:scaling>
          <c:orientation val="minMax"/>
        </c:scaling>
        <c:delete val="0"/>
        <c:axPos val="l"/>
        <c:majorGridlines>
          <c:spPr>
            <a:ln w="12700" cap="flat">
              <a:solidFill>
                <a:schemeClr val="bg1">
                  <a:lumMod val="75000"/>
                </a:schemeClr>
              </a:solidFill>
              <a:prstDash val="solid"/>
              <a:miter lim="400000"/>
            </a:ln>
          </c:spPr>
        </c:majorGridlines>
        <c:numFmt formatCode="&quot;$&quot;#,&quot;K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050" b="1" i="0" u="none" strike="noStrike">
                <a:solidFill>
                  <a:schemeClr val="accent2"/>
                </a:solidFill>
                <a:latin typeface="Arial Narrow"/>
              </a:defRPr>
            </a:pPr>
            <a:endParaRPr lang="en-US"/>
          </a:p>
        </c:txPr>
        <c:crossAx val="145521152"/>
        <c:crosses val="autoZero"/>
        <c:crossBetween val="between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84815596163301"/>
          <c:y val="6.8268773340803501E-2"/>
          <c:w val="0.83915185509132295"/>
          <c:h val="0.640513794085127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B2332A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  <c:spPr>
              <a:solidFill>
                <a:srgbClr val="7D807F"/>
              </a:solidFill>
              <a:ln w="12700" cap="flat">
                <a:noFill/>
                <a:miter lim="400000"/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Unencrypted</c:v>
                </c:pt>
                <c:pt idx="1">
                  <c:v>Encrypted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286000</c:v>
                </c:pt>
                <c:pt idx="1">
                  <c:v>17000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43"/>
        <c:axId val="145521664"/>
        <c:axId val="131856000"/>
      </c:barChart>
      <c:catAx>
        <c:axId val="145521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200" b="1" i="0" u="none" strike="noStrike">
                <a:solidFill>
                  <a:srgbClr val="53585F"/>
                </a:solidFill>
                <a:latin typeface="+mj-lt"/>
              </a:defRPr>
            </a:pPr>
            <a:endParaRPr lang="en-US"/>
          </a:p>
        </c:txPr>
        <c:crossAx val="131856000"/>
        <c:crosses val="autoZero"/>
        <c:auto val="1"/>
        <c:lblAlgn val="ctr"/>
        <c:lblOffset val="100"/>
        <c:noMultiLvlLbl val="1"/>
      </c:catAx>
      <c:valAx>
        <c:axId val="131856000"/>
        <c:scaling>
          <c:orientation val="minMax"/>
          <c:max val="400000"/>
        </c:scaling>
        <c:delete val="0"/>
        <c:axPos val="l"/>
        <c:majorGridlines>
          <c:spPr>
            <a:ln w="12700" cap="flat">
              <a:solidFill>
                <a:schemeClr val="bg1">
                  <a:lumMod val="75000"/>
                </a:schemeClr>
              </a:solidFill>
              <a:prstDash val="solid"/>
              <a:miter lim="400000"/>
            </a:ln>
          </c:spPr>
        </c:majorGridlines>
        <c:numFmt formatCode="&quot;$&quot;#,&quot;K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050" b="1" i="0" u="none" strike="noStrike">
                <a:solidFill>
                  <a:schemeClr val="accent2"/>
                </a:solidFill>
                <a:latin typeface="Arial Narrow"/>
              </a:defRPr>
            </a:pPr>
            <a:endParaRPr lang="en-US"/>
          </a:p>
        </c:txPr>
        <c:crossAx val="145521664"/>
        <c:crosses val="autoZero"/>
        <c:crossBetween val="between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84815596163301"/>
          <c:y val="6.8268773340803501E-2"/>
          <c:w val="0.83915185509132295"/>
          <c:h val="0.640513794085127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B2332A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  <c:spPr>
              <a:solidFill>
                <a:srgbClr val="7D807F"/>
              </a:solidFill>
              <a:ln w="12700" cap="flat">
                <a:noFill/>
                <a:miter lim="400000"/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Unencrypted</c:v>
                </c:pt>
                <c:pt idx="1">
                  <c:v>Encrypted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365000</c:v>
                </c:pt>
                <c:pt idx="1">
                  <c:v>17000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43"/>
        <c:axId val="147589632"/>
        <c:axId val="147071552"/>
      </c:barChart>
      <c:catAx>
        <c:axId val="147589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200" b="1" i="0" u="none" strike="noStrike">
                <a:solidFill>
                  <a:srgbClr val="53585F"/>
                </a:solidFill>
                <a:latin typeface="+mj-lt"/>
              </a:defRPr>
            </a:pPr>
            <a:endParaRPr lang="en-US"/>
          </a:p>
        </c:txPr>
        <c:crossAx val="147071552"/>
        <c:crosses val="autoZero"/>
        <c:auto val="1"/>
        <c:lblAlgn val="ctr"/>
        <c:lblOffset val="100"/>
        <c:noMultiLvlLbl val="1"/>
      </c:catAx>
      <c:valAx>
        <c:axId val="147071552"/>
        <c:scaling>
          <c:orientation val="minMax"/>
        </c:scaling>
        <c:delete val="0"/>
        <c:axPos val="l"/>
        <c:majorGridlines>
          <c:spPr>
            <a:ln w="12700" cap="flat">
              <a:solidFill>
                <a:schemeClr val="bg1">
                  <a:lumMod val="75000"/>
                </a:schemeClr>
              </a:solidFill>
              <a:prstDash val="solid"/>
              <a:miter lim="400000"/>
            </a:ln>
          </c:spPr>
        </c:majorGridlines>
        <c:numFmt formatCode="&quot;$&quot;#,&quot;K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050" b="1" i="0" u="none" strike="noStrike">
                <a:solidFill>
                  <a:schemeClr val="accent2"/>
                </a:solidFill>
                <a:latin typeface="Arial Narrow"/>
              </a:defRPr>
            </a:pPr>
            <a:endParaRPr lang="en-US"/>
          </a:p>
        </c:txPr>
        <c:crossAx val="147589632"/>
        <c:crosses val="autoZero"/>
        <c:crossBetween val="between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84815596163301"/>
          <c:y val="6.8268773340803501E-2"/>
          <c:w val="0.83915185509132295"/>
          <c:h val="0.640513794085127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B2332A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  <c:spPr>
              <a:solidFill>
                <a:srgbClr val="7D807F"/>
              </a:solidFill>
              <a:ln w="12700" cap="flat">
                <a:noFill/>
                <a:miter lim="400000"/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Unencrypted</c:v>
                </c:pt>
                <c:pt idx="1">
                  <c:v>Encrypted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3000000</c:v>
                </c:pt>
                <c:pt idx="1">
                  <c:v>18000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43"/>
        <c:axId val="147138048"/>
        <c:axId val="147073856"/>
      </c:barChart>
      <c:catAx>
        <c:axId val="147138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200" b="1" i="0" u="none" strike="noStrike">
                <a:solidFill>
                  <a:srgbClr val="53585F"/>
                </a:solidFill>
                <a:latin typeface="+mj-lt"/>
              </a:defRPr>
            </a:pPr>
            <a:endParaRPr lang="en-US"/>
          </a:p>
        </c:txPr>
        <c:crossAx val="147073856"/>
        <c:crosses val="autoZero"/>
        <c:auto val="1"/>
        <c:lblAlgn val="ctr"/>
        <c:lblOffset val="100"/>
        <c:noMultiLvlLbl val="1"/>
      </c:catAx>
      <c:valAx>
        <c:axId val="147073856"/>
        <c:scaling>
          <c:orientation val="minMax"/>
          <c:max val="3000000"/>
        </c:scaling>
        <c:delete val="0"/>
        <c:axPos val="l"/>
        <c:majorGridlines>
          <c:spPr>
            <a:ln w="12700" cap="flat">
              <a:solidFill>
                <a:schemeClr val="bg1">
                  <a:lumMod val="75000"/>
                </a:schemeClr>
              </a:solidFill>
              <a:prstDash val="solid"/>
              <a:miter lim="400000"/>
            </a:ln>
          </c:spPr>
        </c:majorGridlines>
        <c:numFmt formatCode="&quot;$&quot;#,&quot;K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050" b="1" i="0" u="none" strike="noStrike">
                <a:solidFill>
                  <a:schemeClr val="accent2"/>
                </a:solidFill>
                <a:latin typeface="Arial Narrow"/>
              </a:defRPr>
            </a:pPr>
            <a:endParaRPr lang="en-US"/>
          </a:p>
        </c:txPr>
        <c:crossAx val="147138048"/>
        <c:crosses val="autoZero"/>
        <c:crossBetween val="between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B564F-4CB4-544A-9135-B0DDDF75A817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88B19-9DA5-4146-B4DE-89BF17F75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32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1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1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8B19-9DA5-4146-B4DE-89BF17F755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1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362761"/>
            <a:ext cx="10058400" cy="196235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418" y="527463"/>
            <a:ext cx="2975000" cy="109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1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5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38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49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smtClean="0"/>
              <a:t>Copyright 2016 RiskLens All Rights Reserved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7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43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75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9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0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4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8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Copyright 2016 RiskLens All Rights Reserved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313" y="301408"/>
            <a:ext cx="2171320" cy="80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41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33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5034" y="2220686"/>
            <a:ext cx="9923417" cy="15581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ENABLING A COST/ BENEFIT ANALYSIS </a:t>
            </a:r>
            <a:r>
              <a:rPr lang="en-US" sz="4000" dirty="0" smtClean="0"/>
              <a:t>OF IMPLEMENTING </a:t>
            </a:r>
            <a:r>
              <a:rPr lang="en-US" sz="4000" dirty="0"/>
              <a:t>ENCRYPTION-</a:t>
            </a:r>
            <a:br>
              <a:rPr lang="en-US" sz="4000" dirty="0"/>
            </a:br>
            <a:r>
              <a:rPr lang="en-US" sz="4000" dirty="0" smtClean="0"/>
              <a:t>AT-REST USING FAIR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Case Study Shared courtesy of </a:t>
            </a:r>
            <a:r>
              <a:rPr lang="en-US" dirty="0" err="1" smtClean="0"/>
              <a:t>RiskLens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62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FAIR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56383" y="2081011"/>
            <a:ext cx="2369974" cy="466530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Risk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1588856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Contact Frequency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1294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Probability of Action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733732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Capability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06170" y="4842872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Resistance Strength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023484" y="4842872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Event Frequency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095923" y="4842872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Magnitude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25563" y="3884929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Event Frequency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70439" y="3884929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Vulnerability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15315" y="3884929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Primary Loss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60192" y="3884929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Secondary Loss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36605" y="2926987"/>
            <a:ext cx="1889730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Event Frequency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26357" y="2926987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Magnitude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9" name="Elbow Connector 18"/>
          <p:cNvCxnSpPr>
            <a:stCxn id="6" idx="2"/>
            <a:endCxn id="17" idx="0"/>
          </p:cNvCxnSpPr>
          <p:nvPr/>
        </p:nvCxnSpPr>
        <p:spPr>
          <a:xfrm rot="5400000">
            <a:off x="4571697" y="1657314"/>
            <a:ext cx="379446" cy="2159900"/>
          </a:xfrm>
          <a:prstGeom prst="bentConnector3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6" idx="2"/>
            <a:endCxn id="18" idx="0"/>
          </p:cNvCxnSpPr>
          <p:nvPr/>
        </p:nvCxnSpPr>
        <p:spPr>
          <a:xfrm rot="16200000" flipH="1">
            <a:off x="6716573" y="1672338"/>
            <a:ext cx="379446" cy="2129852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7" idx="2"/>
            <a:endCxn id="13" idx="0"/>
          </p:cNvCxnSpPr>
          <p:nvPr/>
        </p:nvCxnSpPr>
        <p:spPr>
          <a:xfrm rot="5400000">
            <a:off x="2955528" y="3158987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7" idx="2"/>
            <a:endCxn id="14" idx="0"/>
          </p:cNvCxnSpPr>
          <p:nvPr/>
        </p:nvCxnSpPr>
        <p:spPr>
          <a:xfrm rot="16200000" flipH="1">
            <a:off x="4027966" y="3158987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5" idx="0"/>
            <a:endCxn id="18" idx="2"/>
          </p:cNvCxnSpPr>
          <p:nvPr/>
        </p:nvCxnSpPr>
        <p:spPr>
          <a:xfrm rot="5400000" flipH="1" flipV="1">
            <a:off x="7245280" y="3158987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6" idx="0"/>
            <a:endCxn id="18" idx="2"/>
          </p:cNvCxnSpPr>
          <p:nvPr/>
        </p:nvCxnSpPr>
        <p:spPr>
          <a:xfrm rot="16200000" flipV="1">
            <a:off x="8317719" y="3158986"/>
            <a:ext cx="379446" cy="107243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3" idx="2"/>
            <a:endCxn id="7" idx="0"/>
          </p:cNvCxnSpPr>
          <p:nvPr/>
        </p:nvCxnSpPr>
        <p:spPr>
          <a:xfrm rot="5400000">
            <a:off x="2151200" y="438503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3" idx="2"/>
            <a:endCxn id="8" idx="0"/>
          </p:cNvCxnSpPr>
          <p:nvPr/>
        </p:nvCxnSpPr>
        <p:spPr>
          <a:xfrm rot="16200000" flipH="1">
            <a:off x="2687418" y="4385038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4" idx="2"/>
            <a:endCxn id="9" idx="0"/>
          </p:cNvCxnSpPr>
          <p:nvPr/>
        </p:nvCxnSpPr>
        <p:spPr>
          <a:xfrm rot="5400000">
            <a:off x="4296076" y="438503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4" idx="2"/>
            <a:endCxn id="10" idx="0"/>
          </p:cNvCxnSpPr>
          <p:nvPr/>
        </p:nvCxnSpPr>
        <p:spPr>
          <a:xfrm rot="16200000" flipH="1">
            <a:off x="4832294" y="4385038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6" idx="2"/>
            <a:endCxn id="11" idx="0"/>
          </p:cNvCxnSpPr>
          <p:nvPr/>
        </p:nvCxnSpPr>
        <p:spPr>
          <a:xfrm rot="5400000">
            <a:off x="8585828" y="4385038"/>
            <a:ext cx="379447" cy="53622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6" idx="2"/>
            <a:endCxn id="12" idx="0"/>
          </p:cNvCxnSpPr>
          <p:nvPr/>
        </p:nvCxnSpPr>
        <p:spPr>
          <a:xfrm rot="16200000" flipH="1">
            <a:off x="9122047" y="4385038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936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INPUT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097280" y="1905224"/>
            <a:ext cx="4128211" cy="1127249"/>
            <a:chOff x="187005" y="1140218"/>
            <a:chExt cx="4128211" cy="1127249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187005" y="1478236"/>
              <a:ext cx="4128211" cy="78923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>
                  <a:solidFill>
                    <a:srgbClr val="000000"/>
                  </a:solidFill>
                </a:rPr>
                <a:t>Incident </a:t>
              </a:r>
              <a:r>
                <a:rPr lang="en-US" sz="1800" dirty="0" smtClean="0">
                  <a:solidFill>
                    <a:srgbClr val="000000"/>
                  </a:solidFill>
                </a:rPr>
                <a:t>response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Investigation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7005" y="1140218"/>
              <a:ext cx="19046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</a:rPr>
                <a:t>PRIMARY </a:t>
              </a:r>
              <a:r>
                <a:rPr lang="en-US" sz="2000" b="1" dirty="0" smtClean="0">
                  <a:solidFill>
                    <a:schemeClr val="accent1"/>
                  </a:solidFill>
                </a:rPr>
                <a:t>LOSSES</a:t>
              </a:r>
              <a:endParaRPr lang="en-US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75573" y="1465709"/>
              <a:ext cx="4039643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097280" y="3004480"/>
            <a:ext cx="5066014" cy="2491277"/>
            <a:chOff x="187005" y="1140218"/>
            <a:chExt cx="5066014" cy="2491277"/>
          </a:xfrm>
        </p:grpSpPr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187005" y="1478237"/>
              <a:ext cx="5066014" cy="215325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>
                  <a:solidFill>
                    <a:srgbClr val="000000"/>
                  </a:solidFill>
                </a:rPr>
                <a:t>Notification / credit </a:t>
              </a:r>
              <a:r>
                <a:rPr lang="en-US" sz="1800" dirty="0" smtClean="0">
                  <a:solidFill>
                    <a:srgbClr val="000000"/>
                  </a:solidFill>
                </a:rPr>
                <a:t>monitoring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Regulatory notification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Possible </a:t>
              </a:r>
              <a:r>
                <a:rPr lang="en-US" sz="1800" dirty="0">
                  <a:solidFill>
                    <a:srgbClr val="000000"/>
                  </a:solidFill>
                </a:rPr>
                <a:t>fines / </a:t>
              </a:r>
              <a:r>
                <a:rPr lang="en-US" sz="1800" dirty="0" smtClean="0">
                  <a:solidFill>
                    <a:srgbClr val="000000"/>
                  </a:solidFill>
                </a:rPr>
                <a:t>judgments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Customer </a:t>
              </a:r>
              <a:r>
                <a:rPr lang="en-US" sz="1800" dirty="0">
                  <a:solidFill>
                    <a:srgbClr val="000000"/>
                  </a:solidFill>
                </a:rPr>
                <a:t>service </a:t>
              </a:r>
              <a:r>
                <a:rPr lang="en-US" sz="1800" dirty="0" smtClean="0">
                  <a:solidFill>
                    <a:srgbClr val="000000"/>
                  </a:solidFill>
                </a:rPr>
                <a:t>requests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Potential litigation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Loss </a:t>
              </a:r>
              <a:r>
                <a:rPr lang="en-US" sz="1800" dirty="0">
                  <a:solidFill>
                    <a:srgbClr val="000000"/>
                  </a:solidFill>
                </a:rPr>
                <a:t>of current/future customers (</a:t>
              </a:r>
              <a:r>
                <a:rPr lang="en-US" sz="1800" dirty="0" smtClean="0">
                  <a:solidFill>
                    <a:srgbClr val="000000"/>
                  </a:solidFill>
                </a:rPr>
                <a:t>reputation)</a:t>
              </a:r>
            </a:p>
            <a:p>
              <a:pPr marL="233363" indent="-231775">
                <a:spcBef>
                  <a:spcPts val="2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rgbClr val="000000"/>
                  </a:solidFill>
                </a:rPr>
                <a:t>Card </a:t>
              </a:r>
              <a:r>
                <a:rPr lang="en-US" sz="1800" dirty="0">
                  <a:solidFill>
                    <a:srgbClr val="000000"/>
                  </a:solidFill>
                </a:rPr>
                <a:t>replacement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7005" y="1140218"/>
              <a:ext cx="21746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</a:rPr>
                <a:t>SECONDARY </a:t>
              </a:r>
              <a:r>
                <a:rPr lang="en-US" sz="2000" b="1" dirty="0" smtClean="0">
                  <a:solidFill>
                    <a:schemeClr val="accent1"/>
                  </a:solidFill>
                </a:rPr>
                <a:t>LOSSES</a:t>
              </a:r>
              <a:endParaRPr lang="en-US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75573" y="1465709"/>
              <a:ext cx="4039643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1802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SUPPORT / ROI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097280" y="2132435"/>
            <a:ext cx="8956995" cy="1214010"/>
            <a:chOff x="187005" y="1109440"/>
            <a:chExt cx="8956995" cy="1214010"/>
          </a:xfrm>
        </p:grpSpPr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187005" y="1478236"/>
              <a:ext cx="6645432" cy="84521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33363" indent="-233363">
                <a:spcBef>
                  <a:spcPts val="600"/>
                </a:spcBef>
              </a:pPr>
              <a:r>
                <a:rPr lang="en-US" sz="1800" dirty="0">
                  <a:solidFill>
                    <a:schemeClr val="tx1"/>
                  </a:solidFill>
                </a:rPr>
                <a:t>When does encryption at rest become important as a control? </a:t>
              </a:r>
            </a:p>
            <a:p>
              <a:pPr marL="233363" indent="-233363">
                <a:spcBef>
                  <a:spcPts val="600"/>
                </a:spcBef>
              </a:pPr>
              <a:r>
                <a:rPr lang="en-US" sz="1800" dirty="0">
                  <a:solidFill>
                    <a:schemeClr val="tx1"/>
                  </a:solidFill>
                </a:rPr>
                <a:t>When does it become vital?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7005" y="1109440"/>
              <a:ext cx="4186595" cy="400110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THE CISO WAS ABLE TO UNDERSTAND</a:t>
              </a:r>
              <a:endParaRPr lang="en-US" sz="24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75573" y="1465709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1097280" y="3593285"/>
            <a:ext cx="8956995" cy="1749911"/>
            <a:chOff x="187005" y="1121556"/>
            <a:chExt cx="8956995" cy="1749911"/>
          </a:xfrm>
        </p:grpSpPr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187005" y="1478236"/>
              <a:ext cx="8387828" cy="1393231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33363" indent="-233363">
                <a:spcBef>
                  <a:spcPts val="600"/>
                </a:spcBef>
              </a:pPr>
              <a:r>
                <a:rPr lang="en-US" sz="1800" dirty="0">
                  <a:solidFill>
                    <a:schemeClr val="tx1"/>
                  </a:solidFill>
                </a:rPr>
                <a:t>Encryption projects for the next year </a:t>
              </a:r>
              <a:r>
                <a:rPr lang="en-US" sz="1800" dirty="0" smtClean="0">
                  <a:solidFill>
                    <a:schemeClr val="tx1"/>
                  </a:solidFill>
                </a:rPr>
                <a:t>are </a:t>
              </a:r>
              <a:r>
                <a:rPr lang="en-US" sz="1800" dirty="0">
                  <a:solidFill>
                    <a:schemeClr val="tx1"/>
                  </a:solidFill>
                </a:rPr>
                <a:t>appropriately </a:t>
              </a:r>
              <a:r>
                <a:rPr lang="en-US" sz="1800" dirty="0" smtClean="0">
                  <a:solidFill>
                    <a:schemeClr val="tx1"/>
                  </a:solidFill>
                </a:rPr>
                <a:t>prioritized </a:t>
              </a:r>
              <a:endParaRPr lang="en-US" sz="1800" dirty="0">
                <a:solidFill>
                  <a:schemeClr val="tx1"/>
                </a:solidFill>
              </a:endParaRPr>
            </a:p>
            <a:p>
              <a:pPr marL="233363" indent="-233363">
                <a:spcBef>
                  <a:spcPts val="600"/>
                </a:spcBef>
              </a:pPr>
              <a:r>
                <a:rPr lang="en-US" sz="1800" dirty="0">
                  <a:solidFill>
                    <a:schemeClr val="tx1"/>
                  </a:solidFill>
                </a:rPr>
                <a:t>Smaller systems previously listed within the project are now removed as there is not a strong cost/benefit to implementation of </a:t>
              </a:r>
              <a:r>
                <a:rPr lang="en-US" sz="1800" dirty="0" smtClean="0">
                  <a:solidFill>
                    <a:schemeClr val="tx1"/>
                  </a:solidFill>
                </a:rPr>
                <a:t>encryption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7005" y="1121556"/>
              <a:ext cx="48803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THE CISO WAS ABLE TO DO THE FOLLOWING</a:t>
              </a:r>
              <a:endParaRPr lang="en-US" sz="24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75573" y="1465709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00982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SCOPING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1196407" y="1951584"/>
            <a:ext cx="8956995" cy="763738"/>
            <a:chOff x="187005" y="1140218"/>
            <a:chExt cx="8956995" cy="763738"/>
          </a:xfrm>
        </p:grpSpPr>
        <p:sp>
          <p:nvSpPr>
            <p:cNvPr id="23" name="Content Placeholder 2"/>
            <p:cNvSpPr txBox="1">
              <a:spLocks/>
            </p:cNvSpPr>
            <p:nvPr/>
          </p:nvSpPr>
          <p:spPr>
            <a:xfrm>
              <a:off x="187005" y="1478235"/>
              <a:ext cx="8956995" cy="4257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Understand how much less risk a system would have if data-at-rest encryption is implemented</a:t>
              </a:r>
              <a:endParaRPr lang="en-US" sz="18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7005" y="1140218"/>
              <a:ext cx="32976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RISK SCENARIO DESCRIPTION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75573" y="1465709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196407" y="2847132"/>
            <a:ext cx="9063874" cy="895548"/>
            <a:chOff x="187005" y="2025390"/>
            <a:chExt cx="9063874" cy="895548"/>
          </a:xfrm>
        </p:grpSpPr>
        <p:sp>
          <p:nvSpPr>
            <p:cNvPr id="27" name="Content Placeholder 2"/>
            <p:cNvSpPr txBox="1">
              <a:spLocks/>
            </p:cNvSpPr>
            <p:nvPr/>
          </p:nvSpPr>
          <p:spPr>
            <a:xfrm>
              <a:off x="187005" y="2363407"/>
              <a:ext cx="9063874" cy="55753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>
                  <a:solidFill>
                    <a:schemeClr val="tx1"/>
                  </a:solidFill>
                </a:rPr>
                <a:t>Sensitive c</a:t>
              </a:r>
              <a:r>
                <a:rPr lang="en-US" sz="1800" dirty="0" smtClean="0">
                  <a:solidFill>
                    <a:schemeClr val="tx1"/>
                  </a:solidFill>
                </a:rPr>
                <a:t>ustomer/employee data </a:t>
              </a:r>
              <a:r>
                <a:rPr lang="en-US" sz="1800" dirty="0">
                  <a:solidFill>
                    <a:schemeClr val="tx1"/>
                  </a:solidFill>
                </a:rPr>
                <a:t>(PII &amp; Potentially Card Data) stored on internal </a:t>
              </a:r>
              <a:r>
                <a:rPr lang="en-US" sz="1800" dirty="0" smtClean="0">
                  <a:solidFill>
                    <a:schemeClr val="tx1"/>
                  </a:solidFill>
                </a:rPr>
                <a:t>customer systems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87005" y="2025390"/>
              <a:ext cx="26035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ASSET(S) DESCRIPTION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275573" y="2350881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1196407" y="3892732"/>
            <a:ext cx="8956995" cy="763738"/>
            <a:chOff x="187005" y="2891773"/>
            <a:chExt cx="8956995" cy="763738"/>
          </a:xfrm>
        </p:grpSpPr>
        <p:sp>
          <p:nvSpPr>
            <p:cNvPr id="31" name="Content Placeholder 2"/>
            <p:cNvSpPr txBox="1">
              <a:spLocks/>
            </p:cNvSpPr>
            <p:nvPr/>
          </p:nvSpPr>
          <p:spPr>
            <a:xfrm>
              <a:off x="187005" y="3229790"/>
              <a:ext cx="8769991" cy="4257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>
                  <a:solidFill>
                    <a:schemeClr val="tx1"/>
                  </a:solidFill>
                </a:rPr>
                <a:t>Confidentiality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7005" y="2891773"/>
              <a:ext cx="12846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LOSS TYPE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275573" y="3217264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1196407" y="4788281"/>
            <a:ext cx="8956995" cy="763738"/>
            <a:chOff x="187005" y="3826863"/>
            <a:chExt cx="8956995" cy="763738"/>
          </a:xfrm>
        </p:grpSpPr>
        <p:sp>
          <p:nvSpPr>
            <p:cNvPr id="35" name="Content Placeholder 2"/>
            <p:cNvSpPr txBox="1">
              <a:spLocks/>
            </p:cNvSpPr>
            <p:nvPr/>
          </p:nvSpPr>
          <p:spPr>
            <a:xfrm>
              <a:off x="187005" y="4164880"/>
              <a:ext cx="8769991" cy="4257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>
                  <a:solidFill>
                    <a:schemeClr val="tx1"/>
                  </a:solidFill>
                </a:rPr>
                <a:t>Malicious </a:t>
              </a:r>
              <a:r>
                <a:rPr lang="en-US" sz="1800" dirty="0" smtClean="0">
                  <a:solidFill>
                    <a:schemeClr val="tx1"/>
                  </a:solidFill>
                </a:rPr>
                <a:t>insiders</a:t>
              </a:r>
              <a:r>
                <a:rPr lang="en-US" sz="1800" dirty="0">
                  <a:solidFill>
                    <a:schemeClr val="tx1"/>
                  </a:solidFill>
                </a:rPr>
                <a:t>, </a:t>
              </a:r>
              <a:r>
                <a:rPr lang="en-US" sz="1800" dirty="0" smtClean="0">
                  <a:solidFill>
                    <a:schemeClr val="tx1"/>
                  </a:solidFill>
                </a:rPr>
                <a:t>external attackers (general </a:t>
              </a:r>
              <a:r>
                <a:rPr lang="en-US" sz="1800" dirty="0">
                  <a:solidFill>
                    <a:schemeClr val="tx1"/>
                  </a:solidFill>
                </a:rPr>
                <a:t>&amp; </a:t>
              </a:r>
              <a:r>
                <a:rPr lang="en-US" sz="1800" dirty="0" smtClean="0">
                  <a:solidFill>
                    <a:schemeClr val="tx1"/>
                  </a:solidFill>
                </a:rPr>
                <a:t>cyber criminals</a:t>
              </a:r>
              <a:r>
                <a:rPr lang="en-US" sz="1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7005" y="3826863"/>
              <a:ext cx="27694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THREAT(S) DESCRIPTION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275573" y="4152354"/>
              <a:ext cx="8868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194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SCOPING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184532" y="1940827"/>
            <a:ext cx="8715926" cy="2417174"/>
            <a:chOff x="187005" y="1140218"/>
            <a:chExt cx="4384995" cy="2417174"/>
          </a:xfrm>
        </p:grpSpPr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187005" y="1478236"/>
              <a:ext cx="4384995" cy="2079156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600"/>
                </a:spcBef>
                <a:buNone/>
              </a:pPr>
              <a:r>
                <a:rPr lang="en-US" dirty="0">
                  <a:solidFill>
                    <a:schemeClr val="tx1"/>
                  </a:solidFill>
                </a:rPr>
                <a:t>Assessing Risk Reduction </a:t>
              </a:r>
              <a:r>
                <a:rPr lang="en-US" dirty="0" smtClean="0">
                  <a:solidFill>
                    <a:schemeClr val="tx1"/>
                  </a:solidFill>
                </a:rPr>
                <a:t>Through Comparison of Scenarios</a:t>
              </a:r>
            </a:p>
            <a:p>
              <a:pPr marL="457200" indent="-231775">
                <a:spcBef>
                  <a:spcPts val="600"/>
                </a:spcBef>
                <a:defRPr sz="3200">
                  <a:solidFill>
                    <a:srgbClr val="000000"/>
                  </a:solidFill>
                </a:defRPr>
              </a:pPr>
              <a:r>
                <a:rPr lang="en-US" sz="1800" dirty="0">
                  <a:solidFill>
                    <a:schemeClr val="tx1"/>
                  </a:solidFill>
                </a:rPr>
                <a:t>Assessed how much risk a given system has with </a:t>
              </a:r>
              <a:r>
                <a:rPr lang="en-US" sz="1800" dirty="0" smtClean="0">
                  <a:solidFill>
                    <a:schemeClr val="tx1"/>
                  </a:solidFill>
                </a:rPr>
                <a:t>data </a:t>
              </a:r>
              <a:r>
                <a:rPr lang="en-US" sz="1800" dirty="0">
                  <a:solidFill>
                    <a:schemeClr val="tx1"/>
                  </a:solidFill>
                </a:rPr>
                <a:t>stored un-encrypted. </a:t>
              </a:r>
            </a:p>
            <a:p>
              <a:pPr marL="457200" indent="-231775">
                <a:spcBef>
                  <a:spcPts val="600"/>
                </a:spcBef>
                <a:defRPr sz="2800">
                  <a:solidFill>
                    <a:srgbClr val="000000"/>
                  </a:solidFill>
                </a:defRPr>
              </a:pPr>
              <a:r>
                <a:rPr lang="en-US" sz="1800" dirty="0">
                  <a:solidFill>
                    <a:schemeClr val="tx1"/>
                  </a:solidFill>
                </a:rPr>
                <a:t>Assessed how much risk a given system has with </a:t>
              </a:r>
              <a:r>
                <a:rPr lang="en-US" sz="1800" dirty="0" smtClean="0">
                  <a:solidFill>
                    <a:schemeClr val="tx1"/>
                  </a:solidFill>
                </a:rPr>
                <a:t>data </a:t>
              </a:r>
              <a:r>
                <a:rPr lang="en-US" sz="1800" dirty="0">
                  <a:solidFill>
                    <a:schemeClr val="tx1"/>
                  </a:solidFill>
                </a:rPr>
                <a:t>stored in an encrypted state.</a:t>
              </a:r>
              <a:r>
                <a:rPr lang="en-US" sz="1800" b="1" dirty="0">
                  <a:solidFill>
                    <a:schemeClr val="tx1"/>
                  </a:solidFill>
                  <a:ea typeface="Helvetica Neue"/>
                  <a:cs typeface="Helvetica Neue"/>
                  <a:sym typeface="Helvetica Neue"/>
                </a:rPr>
                <a:t>*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7005" y="1140218"/>
              <a:ext cx="16590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RISK SCENARIO DESCRIPTION</a:t>
              </a:r>
              <a:endParaRPr lang="en-US" sz="2000" b="1" dirty="0">
                <a:solidFill>
                  <a:schemeClr val="accent1"/>
                </a:solidFill>
                <a:latin typeface="+mj-lt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75573" y="1465709"/>
              <a:ext cx="4296427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1184532" y="4523232"/>
            <a:ext cx="8429604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  <a:defRPr sz="2000">
                <a:solidFill>
                  <a:srgbClr val="000000"/>
                </a:solidFill>
              </a:defRPr>
            </a:pPr>
            <a:r>
              <a:rPr lang="en-US" sz="1400" dirty="0" smtClean="0">
                <a:solidFill>
                  <a:schemeClr val="accent1"/>
                </a:solidFill>
              </a:rPr>
              <a:t>*</a:t>
            </a:r>
            <a:r>
              <a:rPr lang="en-US" sz="1400" b="1" dirty="0" smtClean="0">
                <a:solidFill>
                  <a:schemeClr val="accent1"/>
                </a:solidFill>
                <a:ea typeface="Helvetica Neue"/>
                <a:cs typeface="Helvetica Neue"/>
                <a:sym typeface="Helvetica Neue"/>
              </a:rPr>
              <a:t>ASSUMPTION: </a:t>
            </a:r>
            <a:r>
              <a:rPr lang="en-US" sz="1400" dirty="0" smtClean="0">
                <a:solidFill>
                  <a:srgbClr val="000000"/>
                </a:solidFill>
              </a:rPr>
              <a:t>There </a:t>
            </a:r>
            <a:r>
              <a:rPr lang="en-US" sz="1400" dirty="0">
                <a:solidFill>
                  <a:srgbClr val="000000"/>
                </a:solidFill>
              </a:rPr>
              <a:t>is still a low probability that the encrypted data can be comprised by either</a:t>
            </a:r>
            <a:r>
              <a:rPr lang="en-US" sz="1400" dirty="0" smtClean="0">
                <a:solidFill>
                  <a:srgbClr val="000000"/>
                </a:solidFill>
              </a:rPr>
              <a:t>:</a:t>
            </a:r>
          </a:p>
          <a:p>
            <a:pPr marL="171450" indent="-171450"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</a:defRPr>
            </a:pPr>
            <a:r>
              <a:rPr lang="en-US" sz="1400" dirty="0" smtClean="0">
                <a:solidFill>
                  <a:srgbClr val="000000"/>
                </a:solidFill>
              </a:rPr>
              <a:t>Theft </a:t>
            </a:r>
            <a:r>
              <a:rPr lang="en-US" sz="1400" dirty="0">
                <a:solidFill>
                  <a:srgbClr val="000000"/>
                </a:solidFill>
              </a:rPr>
              <a:t>of the data in an decrypted state </a:t>
            </a:r>
            <a:r>
              <a:rPr lang="en-US" sz="1400" dirty="0" smtClean="0">
                <a:solidFill>
                  <a:srgbClr val="000000"/>
                </a:solidFill>
              </a:rPr>
              <a:t>(application </a:t>
            </a:r>
            <a:r>
              <a:rPr lang="en-US" sz="1400" dirty="0">
                <a:solidFill>
                  <a:srgbClr val="000000"/>
                </a:solidFill>
              </a:rPr>
              <a:t>attack</a:t>
            </a:r>
            <a:r>
              <a:rPr lang="en-US" sz="1400" dirty="0" smtClean="0">
                <a:solidFill>
                  <a:srgbClr val="000000"/>
                </a:solidFill>
              </a:rPr>
              <a:t>)</a:t>
            </a:r>
          </a:p>
          <a:p>
            <a:pPr marL="171450" indent="-171450"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</a:defRPr>
            </a:pPr>
            <a:r>
              <a:rPr lang="en-US" sz="1400" dirty="0" smtClean="0">
                <a:solidFill>
                  <a:srgbClr val="000000"/>
                </a:solidFill>
              </a:rPr>
              <a:t>Compromise </a:t>
            </a:r>
            <a:r>
              <a:rPr lang="en-US" sz="1400" dirty="0">
                <a:solidFill>
                  <a:srgbClr val="000000"/>
                </a:solidFill>
              </a:rPr>
              <a:t>of the encryption </a:t>
            </a:r>
            <a:r>
              <a:rPr lang="en-US" sz="1400" dirty="0" smtClean="0">
                <a:solidFill>
                  <a:srgbClr val="000000"/>
                </a:solidFill>
              </a:rPr>
              <a:t>keys</a:t>
            </a:r>
          </a:p>
          <a:p>
            <a:pPr>
              <a:spcAft>
                <a:spcPts val="300"/>
              </a:spcAft>
              <a:defRPr sz="2000">
                <a:solidFill>
                  <a:srgbClr val="000000"/>
                </a:solidFill>
              </a:defRPr>
            </a:pPr>
            <a:r>
              <a:rPr lang="en-US" sz="1400" dirty="0" smtClean="0">
                <a:solidFill>
                  <a:srgbClr val="000000"/>
                </a:solidFill>
              </a:rPr>
              <a:t>Both </a:t>
            </a:r>
            <a:r>
              <a:rPr lang="en-US" sz="1400" dirty="0">
                <a:solidFill>
                  <a:srgbClr val="000000"/>
                </a:solidFill>
              </a:rPr>
              <a:t>were considered within the analysis.</a:t>
            </a:r>
          </a:p>
        </p:txBody>
      </p:sp>
    </p:spTree>
    <p:extLst>
      <p:ext uri="{BB962C8B-B14F-4D97-AF65-F5344CB8AC3E}">
        <p14:creationId xmlns:p14="http://schemas.microsoft.com/office/powerpoint/2010/main" val="420857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SCOPING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202471" y="2023954"/>
            <a:ext cx="6944002" cy="2417174"/>
            <a:chOff x="187005" y="1140218"/>
            <a:chExt cx="4735191" cy="2417174"/>
          </a:xfrm>
        </p:grpSpPr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187005" y="1478236"/>
              <a:ext cx="4384995" cy="2079156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84163" indent="-284163" algn="l" defTabSz="914400" rtl="0" eaLnBrk="1" latinLnBrk="0" hangingPunct="1">
                <a:spcBef>
                  <a:spcPts val="12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600"/>
                </a:spcBef>
                <a:buNone/>
              </a:pPr>
              <a:r>
                <a:rPr lang="en-US" dirty="0">
                  <a:solidFill>
                    <a:schemeClr val="tx1"/>
                  </a:solidFill>
                </a:rPr>
                <a:t>Look at the risk reduction from </a:t>
              </a:r>
              <a:r>
                <a:rPr lang="en-US" dirty="0" smtClean="0">
                  <a:solidFill>
                    <a:schemeClr val="tx1"/>
                  </a:solidFill>
                </a:rPr>
                <a:t>two </a:t>
              </a:r>
              <a:r>
                <a:rPr lang="en-US" dirty="0" smtClean="0">
                  <a:solidFill>
                    <a:schemeClr val="tx1"/>
                  </a:solidFill>
                </a:rPr>
                <a:t>perspectives:</a:t>
              </a:r>
            </a:p>
            <a:p>
              <a:pPr marL="457200" indent="-231775">
                <a:spcBef>
                  <a:spcPts val="600"/>
                </a:spcBef>
                <a:buFont typeface="+mj-lt"/>
                <a:buAutoNum type="arabicPeriod"/>
                <a:defRPr sz="3200">
                  <a:solidFill>
                    <a:srgbClr val="000000"/>
                  </a:solidFill>
                </a:defRPr>
              </a:pPr>
              <a:r>
                <a:rPr lang="en-US" sz="1800" dirty="0">
                  <a:solidFill>
                    <a:schemeClr val="tx1"/>
                  </a:solidFill>
                </a:rPr>
                <a:t>Reduction in loss exposure </a:t>
              </a:r>
              <a:r>
                <a:rPr lang="en-US" sz="1800" dirty="0" smtClean="0">
                  <a:solidFill>
                    <a:schemeClr val="tx1"/>
                  </a:solidFill>
                </a:rPr>
                <a:t>(</a:t>
              </a:r>
              <a:r>
                <a:rPr lang="en-US" sz="1800" dirty="0">
                  <a:solidFill>
                    <a:schemeClr val="tx1"/>
                  </a:solidFill>
                </a:rPr>
                <a:t>a</a:t>
              </a:r>
              <a:r>
                <a:rPr lang="en-US" sz="1800" dirty="0" smtClean="0">
                  <a:solidFill>
                    <a:schemeClr val="tx1"/>
                  </a:solidFill>
                </a:rPr>
                <a:t>nnualized risk)</a:t>
              </a:r>
            </a:p>
            <a:p>
              <a:pPr marL="457200" indent="-231775">
                <a:spcBef>
                  <a:spcPts val="600"/>
                </a:spcBef>
                <a:buFont typeface="+mj-lt"/>
                <a:buAutoNum type="arabicPeriod"/>
                <a:defRPr sz="3200">
                  <a:solidFill>
                    <a:srgbClr val="000000"/>
                  </a:solidFill>
                </a:defRPr>
              </a:pPr>
              <a:r>
                <a:rPr lang="en-US" sz="1800" dirty="0" smtClean="0">
                  <a:solidFill>
                    <a:schemeClr val="tx1"/>
                  </a:solidFill>
                </a:rPr>
                <a:t>Reduction </a:t>
              </a:r>
              <a:r>
                <a:rPr lang="en-US" sz="1800" dirty="0">
                  <a:solidFill>
                    <a:schemeClr val="tx1"/>
                  </a:solidFill>
                </a:rPr>
                <a:t>in per event magnitude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7005" y="1140218"/>
              <a:ext cx="23005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1"/>
                  </a:solidFill>
                </a:rPr>
                <a:t>INTERPRET RESULTS</a:t>
              </a:r>
              <a:endParaRPr lang="en-US" sz="20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75573" y="1465709"/>
              <a:ext cx="4646623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3707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5</a:t>
            </a:fld>
            <a:endParaRPr lang="en-US" dirty="0"/>
          </a:p>
        </p:txBody>
      </p:sp>
      <p:sp>
        <p:nvSpPr>
          <p:cNvPr id="25" name="Shape 165"/>
          <p:cNvSpPr txBox="1">
            <a:spLocks/>
          </p:cNvSpPr>
          <p:nvPr/>
        </p:nvSpPr>
        <p:spPr>
          <a:xfrm>
            <a:off x="1648514" y="1869755"/>
            <a:ext cx="9042868" cy="528924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Tx/>
              <a:buFont typeface="Calibri" panose="020F0502020204030204" pitchFamily="34" charset="0"/>
              <a:buNone/>
              <a:defRPr sz="3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RISK</a:t>
            </a:r>
            <a:r>
              <a:rPr lang="en-US" sz="2000" dirty="0" smtClean="0">
                <a:solidFill>
                  <a:schemeClr val="tx1"/>
                </a:solidFill>
              </a:rPr>
              <a:t> = Frequency x Magnitude of future loss. We express risk in terms of loss exposure.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167"/>
          <p:cNvGraphicFramePr/>
          <p:nvPr>
            <p:extLst>
              <p:ext uri="{D42A27DB-BD31-4B8C-83A1-F6EECF244321}">
                <p14:modId xmlns:p14="http://schemas.microsoft.com/office/powerpoint/2010/main" val="4126499538"/>
              </p:ext>
            </p:extLst>
          </p:nvPr>
        </p:nvGraphicFramePr>
        <p:xfrm>
          <a:off x="1648514" y="3122356"/>
          <a:ext cx="8628228" cy="2209411"/>
        </p:xfrm>
        <a:graphic>
          <a:graphicData uri="http://schemas.openxmlformats.org/drawingml/2006/table">
            <a:tbl>
              <a:tblPr/>
              <a:tblGrid>
                <a:gridCol w="1232604"/>
                <a:gridCol w="1232604"/>
                <a:gridCol w="1232604"/>
                <a:gridCol w="1232604"/>
                <a:gridCol w="1232604"/>
                <a:gridCol w="1232604"/>
                <a:gridCol w="1232604"/>
              </a:tblGrid>
              <a:tr h="359671">
                <a:tc>
                  <a:txBody>
                    <a:bodyPr/>
                    <a:lstStyle/>
                    <a:p>
                      <a:pPr defTabSz="914400">
                        <a:defRPr sz="2600">
                          <a:solidFill>
                            <a:schemeClr val="accent1">
                              <a:hueOff val="47394"/>
                              <a:satOff val="-25753"/>
                              <a:lumOff val="-7544"/>
                            </a:schemeClr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lang="en-U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>
                      <a:noFill/>
                      <a:miter lim="4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noFill/>
                      <a:miter lim="400000"/>
                    </a:lnT>
                    <a:lnB w="0">
                      <a:noFill/>
                      <a:miter lim="4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defTabSz="914400">
                        <a:defRPr b="0"/>
                      </a:pP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AVG. RISK REDUCTION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noFill/>
                      <a:miter lim="400000"/>
                    </a:lnT>
                    <a:lnB w="0">
                      <a:noFill/>
                      <a:miter lim="4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defTabSz="914400">
                        <a:defRPr b="0"/>
                      </a:pP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MAX RISK REDUCTION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noFill/>
                      <a:miter lim="400000"/>
                    </a:lnR>
                    <a:lnT w="12700">
                      <a:noFill/>
                      <a:miter lim="400000"/>
                    </a:lnT>
                    <a:lnB w="0">
                      <a:noFill/>
                      <a:miter lim="4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290"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u="none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# Records</a:t>
                      </a:r>
                    </a:p>
                  </a:txBody>
                  <a:tcPr anchor="b" horzOverflow="overflow">
                    <a:lnL w="12700">
                      <a:noFill/>
                      <a:miter lim="4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>
                      <a:noFill/>
                      <a:miter lim="400000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u="none" dirty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Unencrypted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0">
                      <a:noFill/>
                      <a:miter lim="400000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u="none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Encrypted</a:t>
                      </a:r>
                    </a:p>
                  </a:txBody>
                  <a:tcPr anchor="b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0">
                      <a:noFill/>
                      <a:miter lim="400000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lang="en-US" sz="1200" b="1" u="none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Change</a:t>
                      </a:r>
                      <a:endParaRPr lang="en-US" sz="1200" b="1" u="none" dirty="0">
                        <a:solidFill>
                          <a:schemeClr val="accent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b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>
                      <a:noFill/>
                      <a:miter lim="400000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lang="en-US" sz="1200" b="1" u="none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Unencrypted</a:t>
                      </a:r>
                      <a:endParaRPr lang="en-US" sz="1200" b="1" u="none" dirty="0">
                        <a:solidFill>
                          <a:schemeClr val="tx2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0">
                      <a:noFill/>
                      <a:miter lim="400000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lang="en-US" sz="1200" b="1" u="none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Encrypted</a:t>
                      </a:r>
                      <a:endParaRPr lang="en-US" sz="1200" b="1" u="none" dirty="0">
                        <a:solidFill>
                          <a:srgbClr val="53585F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b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0">
                      <a:noFill/>
                      <a:miter lim="400000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lang="en-US" sz="1200" b="1" u="none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Change</a:t>
                      </a:r>
                      <a:endParaRPr lang="en-US" sz="1200" b="1" u="none" dirty="0">
                        <a:solidFill>
                          <a:schemeClr val="accent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b" horzOverflow="overflow">
                    <a:lnL w="12700" cmpd="sng">
                      <a:noFill/>
                      <a:prstDash val="solid"/>
                    </a:lnL>
                    <a:lnR w="12700">
                      <a:noFill/>
                      <a:miter lim="400000"/>
                    </a:lnR>
                    <a:lnT w="0">
                      <a:noFill/>
                      <a:miter lim="400000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alpha val="7843"/>
                      </a:srgbClr>
                    </a:solidFill>
                  </a:tcPr>
                </a:tc>
              </a:tr>
              <a:tr h="308290"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10K</a:t>
                      </a:r>
                    </a:p>
                  </a:txBody>
                  <a:tcPr anchor="ctr" horzOverflow="overflow">
                    <a:lnL w="12700">
                      <a:noFill/>
                      <a:miter lim="4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3A3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dirty="0">
                        <a:solidFill>
                          <a:schemeClr val="tx2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$15,000</a:t>
                      </a: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48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b="1" dirty="0">
                        <a:solidFill>
                          <a:schemeClr val="accent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39</a:t>
                      </a:r>
                      <a:r>
                        <a:rPr lang="en-US"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dirty="0">
                        <a:solidFill>
                          <a:schemeClr val="tx2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$17,000</a:t>
                      </a: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37</a:t>
                      </a:r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b="1" dirty="0">
                        <a:solidFill>
                          <a:schemeClr val="accent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>
                      <a:noFill/>
                      <a:miter lim="400000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308290"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100K</a:t>
                      </a:r>
                    </a:p>
                  </a:txBody>
                  <a:tcPr anchor="ctr" horzOverflow="overflow">
                    <a:lnL w="12700">
                      <a:noFill/>
                      <a:miter lim="4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3A3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US"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7,000</a:t>
                      </a:r>
                      <a:endParaRPr sz="1200" dirty="0">
                        <a:solidFill>
                          <a:schemeClr val="tx2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$17,000</a:t>
                      </a: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0,000</a:t>
                      </a:r>
                      <a:endParaRPr sz="1200" b="1" dirty="0">
                        <a:solidFill>
                          <a:schemeClr val="accent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r>
                        <a:rPr lang="en-US"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dirty="0">
                        <a:solidFill>
                          <a:schemeClr val="tx2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$66,000</a:t>
                      </a: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70</a:t>
                      </a:r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b="1" dirty="0">
                        <a:solidFill>
                          <a:schemeClr val="accent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>
                      <a:noFill/>
                      <a:miter lim="4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308290"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500K</a:t>
                      </a:r>
                    </a:p>
                  </a:txBody>
                  <a:tcPr anchor="ctr" horzOverflow="overflow">
                    <a:lnL w="12700">
                      <a:noFill/>
                      <a:miter lim="4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3A3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US"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78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dirty="0">
                        <a:solidFill>
                          <a:schemeClr val="tx2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$17,000</a:t>
                      </a: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26</a:t>
                      </a:r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b="1" dirty="0">
                        <a:solidFill>
                          <a:schemeClr val="accent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$1,600,000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$66,000</a:t>
                      </a: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$1,534,000</a:t>
                      </a: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>
                      <a:noFill/>
                      <a:miter lim="4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308290"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1M</a:t>
                      </a:r>
                    </a:p>
                  </a:txBody>
                  <a:tcPr anchor="ctr" horzOverflow="overflow">
                    <a:lnL w="12700">
                      <a:noFill/>
                      <a:miter lim="4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3A3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$365,000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US"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r>
                        <a:rPr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dirty="0">
                        <a:solidFill>
                          <a:srgbClr val="53585F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34</a:t>
                      </a:r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b="1" dirty="0">
                        <a:solidFill>
                          <a:schemeClr val="accent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1,</a:t>
                      </a:r>
                      <a:r>
                        <a:rPr lang="en-US"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00,000</a:t>
                      </a:r>
                      <a:endParaRPr sz="1200" dirty="0">
                        <a:solidFill>
                          <a:schemeClr val="tx2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70</a:t>
                      </a:r>
                      <a:r>
                        <a:rPr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dirty="0">
                        <a:solidFill>
                          <a:srgbClr val="53585F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1,</a:t>
                      </a:r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b="1" dirty="0">
                        <a:solidFill>
                          <a:schemeClr val="accent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>
                      <a:noFill/>
                      <a:miter lim="4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308290"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10M</a:t>
                      </a:r>
                    </a:p>
                  </a:txBody>
                  <a:tcPr anchor="ctr" horzOverflow="overflow">
                    <a:lnL w="12700">
                      <a:noFill/>
                      <a:miter lim="400000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3A3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$3,000,000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21</a:t>
                      </a:r>
                      <a:r>
                        <a:rPr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dirty="0">
                        <a:solidFill>
                          <a:srgbClr val="53585F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2,9</a:t>
                      </a:r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79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b="1" dirty="0">
                        <a:solidFill>
                          <a:schemeClr val="accent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12,</a:t>
                      </a:r>
                      <a:r>
                        <a:rPr lang="en-US"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r>
                        <a:rPr sz="1200" dirty="0" smtClean="0">
                          <a:solidFill>
                            <a:schemeClr val="tx2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00,000</a:t>
                      </a:r>
                      <a:endParaRPr sz="1200" dirty="0">
                        <a:solidFill>
                          <a:schemeClr val="tx2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lang="en-US"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85</a:t>
                      </a:r>
                      <a:r>
                        <a:rPr sz="1200" dirty="0" smtClean="0">
                          <a:solidFill>
                            <a:srgbClr val="53585F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dirty="0">
                        <a:solidFill>
                          <a:srgbClr val="53585F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/>
                      </a:pPr>
                      <a:r>
                        <a:rPr sz="1200" b="1" dirty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$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12,</a:t>
                      </a:r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515</a:t>
                      </a:r>
                      <a:r>
                        <a:rPr sz="1200" b="1" dirty="0" smtClean="0">
                          <a:solidFill>
                            <a:schemeClr val="accent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endParaRPr sz="1200" b="1" dirty="0">
                        <a:solidFill>
                          <a:schemeClr val="accent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>
                      <a:noFill/>
                      <a:miter lim="4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648514" y="5498313"/>
            <a:ext cx="76556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53585F"/>
                </a:solidFill>
                <a:ea typeface="Arial"/>
                <a:cs typeface="Arial"/>
                <a:sym typeface="Arial"/>
              </a:rPr>
              <a:t>Max represents the more probable 90th percentile of simulation results.	</a:t>
            </a:r>
            <a:endParaRPr lang="en-US" sz="1400" dirty="0"/>
          </a:p>
        </p:txBody>
      </p:sp>
      <p:sp>
        <p:nvSpPr>
          <p:cNvPr id="11" name="Shape 166"/>
          <p:cNvSpPr/>
          <p:nvPr/>
        </p:nvSpPr>
        <p:spPr>
          <a:xfrm>
            <a:off x="1648514" y="2601682"/>
            <a:ext cx="8628228" cy="3857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887" tIns="31887" rIns="31887" bIns="31887" anchor="ctr">
            <a:noAutofit/>
          </a:bodyPr>
          <a:lstStyle>
            <a:lvl1pPr>
              <a:spcBef>
                <a:spcPts val="2500"/>
              </a:spcBef>
              <a:defRPr sz="3000" b="1"/>
            </a:lvl1pPr>
          </a:lstStyle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ANNUALIZED REDUCTION IN LOSS EXPOSURE (RISK)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96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Shape 165"/>
          <p:cNvSpPr txBox="1">
            <a:spLocks/>
          </p:cNvSpPr>
          <p:nvPr/>
        </p:nvSpPr>
        <p:spPr>
          <a:xfrm>
            <a:off x="1970389" y="1999374"/>
            <a:ext cx="7553107" cy="528924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Tx/>
              <a:buFont typeface="Calibri" panose="020F0502020204030204" pitchFamily="34" charset="0"/>
              <a:buNone/>
              <a:defRPr sz="3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Change in Average Loss </a:t>
            </a:r>
            <a:r>
              <a:rPr lang="en-US" sz="2400" dirty="0" smtClean="0">
                <a:solidFill>
                  <a:schemeClr val="tx1"/>
                </a:solidFill>
              </a:rPr>
              <a:t>Exposure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32" name="Chart 173"/>
          <p:cNvGraphicFramePr/>
          <p:nvPr>
            <p:extLst>
              <p:ext uri="{D42A27DB-BD31-4B8C-83A1-F6EECF244321}">
                <p14:modId xmlns:p14="http://schemas.microsoft.com/office/powerpoint/2010/main" val="1352585203"/>
              </p:ext>
            </p:extLst>
          </p:nvPr>
        </p:nvGraphicFramePr>
        <p:xfrm>
          <a:off x="879299" y="2967842"/>
          <a:ext cx="2714206" cy="120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571320" y="2644699"/>
            <a:ext cx="149726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10K RECORDS</a:t>
            </a: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34" name="Chart 173"/>
          <p:cNvGraphicFramePr/>
          <p:nvPr>
            <p:extLst>
              <p:ext uri="{D42A27DB-BD31-4B8C-83A1-F6EECF244321}">
                <p14:modId xmlns:p14="http://schemas.microsoft.com/office/powerpoint/2010/main" val="3785259990"/>
              </p:ext>
            </p:extLst>
          </p:nvPr>
        </p:nvGraphicFramePr>
        <p:xfrm>
          <a:off x="4222238" y="2983014"/>
          <a:ext cx="2714206" cy="120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831998" y="2630947"/>
            <a:ext cx="161428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100K RECORDS</a:t>
            </a: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36" name="Chart 173"/>
          <p:cNvGraphicFramePr/>
          <p:nvPr>
            <p:extLst>
              <p:ext uri="{D42A27DB-BD31-4B8C-83A1-F6EECF244321}">
                <p14:modId xmlns:p14="http://schemas.microsoft.com/office/powerpoint/2010/main" val="3749109172"/>
              </p:ext>
            </p:extLst>
          </p:nvPr>
        </p:nvGraphicFramePr>
        <p:xfrm>
          <a:off x="7517676" y="2983014"/>
          <a:ext cx="2714206" cy="120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8216311" y="2630947"/>
            <a:ext cx="161428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5</a:t>
            </a:r>
            <a:r>
              <a:rPr lang="en-US" b="1" dirty="0" smtClean="0">
                <a:solidFill>
                  <a:schemeClr val="accent1"/>
                </a:solidFill>
              </a:rPr>
              <a:t>00K RECORDS</a:t>
            </a: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38" name="Chart 173"/>
          <p:cNvGraphicFramePr/>
          <p:nvPr>
            <p:extLst>
              <p:ext uri="{D42A27DB-BD31-4B8C-83A1-F6EECF244321}">
                <p14:modId xmlns:p14="http://schemas.microsoft.com/office/powerpoint/2010/main" val="2226925674"/>
              </p:ext>
            </p:extLst>
          </p:nvPr>
        </p:nvGraphicFramePr>
        <p:xfrm>
          <a:off x="2329082" y="4741575"/>
          <a:ext cx="2714206" cy="120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2983920" y="4387632"/>
            <a:ext cx="1455591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1M RECORDS</a:t>
            </a: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40" name="Chart 173"/>
          <p:cNvGraphicFramePr/>
          <p:nvPr>
            <p:extLst>
              <p:ext uri="{D42A27DB-BD31-4B8C-83A1-F6EECF244321}">
                <p14:modId xmlns:p14="http://schemas.microsoft.com/office/powerpoint/2010/main" val="3518805081"/>
              </p:ext>
            </p:extLst>
          </p:nvPr>
        </p:nvGraphicFramePr>
        <p:xfrm>
          <a:off x="6160573" y="4765624"/>
          <a:ext cx="2714206" cy="120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6731371" y="4372243"/>
            <a:ext cx="157261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10M RECORDS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2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LEVERAGED </a:t>
            </a:r>
            <a:br>
              <a:rPr lang="en-US" dirty="0"/>
            </a:br>
            <a:r>
              <a:rPr lang="en-US" dirty="0"/>
              <a:t>THE FAIR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72824" y="2151416"/>
            <a:ext cx="2369974" cy="4665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Risk</a:t>
            </a: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05297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Contact Frequency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2777735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Probability of Action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50173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Capability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22611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Resistance Strength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39925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Event Frequency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212364" y="4913277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Magnitude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42004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Event Frequency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86880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Vulnerability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31756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Primary Loss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76633" y="3955334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Secondary Loss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53046" y="2997392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Event Frequency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42798" y="2997392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Magnitude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9" name="Elbow Connector 18"/>
          <p:cNvCxnSpPr>
            <a:stCxn id="6" idx="2"/>
            <a:endCxn id="17" idx="0"/>
          </p:cNvCxnSpPr>
          <p:nvPr/>
        </p:nvCxnSpPr>
        <p:spPr>
          <a:xfrm rot="5400000">
            <a:off x="4688138" y="1727719"/>
            <a:ext cx="379446" cy="2159900"/>
          </a:xfrm>
          <a:prstGeom prst="bentConnector3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6" idx="2"/>
            <a:endCxn id="18" idx="0"/>
          </p:cNvCxnSpPr>
          <p:nvPr/>
        </p:nvCxnSpPr>
        <p:spPr>
          <a:xfrm rot="16200000" flipH="1">
            <a:off x="6833014" y="1742743"/>
            <a:ext cx="379446" cy="212985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7" idx="2"/>
            <a:endCxn id="13" idx="0"/>
          </p:cNvCxnSpPr>
          <p:nvPr/>
        </p:nvCxnSpPr>
        <p:spPr>
          <a:xfrm rot="5400000">
            <a:off x="3071969" y="3229392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7" idx="2"/>
            <a:endCxn id="14" idx="0"/>
          </p:cNvCxnSpPr>
          <p:nvPr/>
        </p:nvCxnSpPr>
        <p:spPr>
          <a:xfrm rot="16200000" flipH="1">
            <a:off x="4144407" y="3229392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5" idx="0"/>
            <a:endCxn id="18" idx="2"/>
          </p:cNvCxnSpPr>
          <p:nvPr/>
        </p:nvCxnSpPr>
        <p:spPr>
          <a:xfrm rot="5400000" flipH="1" flipV="1">
            <a:off x="7361721" y="3229392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6" idx="0"/>
            <a:endCxn id="18" idx="2"/>
          </p:cNvCxnSpPr>
          <p:nvPr/>
        </p:nvCxnSpPr>
        <p:spPr>
          <a:xfrm rot="16200000" flipV="1">
            <a:off x="8434160" y="3229391"/>
            <a:ext cx="379446" cy="107243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3" idx="2"/>
            <a:endCxn id="7" idx="0"/>
          </p:cNvCxnSpPr>
          <p:nvPr/>
        </p:nvCxnSpPr>
        <p:spPr>
          <a:xfrm rot="5400000">
            <a:off x="2267641" y="4455444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3" idx="2"/>
            <a:endCxn id="8" idx="0"/>
          </p:cNvCxnSpPr>
          <p:nvPr/>
        </p:nvCxnSpPr>
        <p:spPr>
          <a:xfrm rot="16200000" flipH="1">
            <a:off x="2803859" y="4455443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4" idx="2"/>
            <a:endCxn id="9" idx="0"/>
          </p:cNvCxnSpPr>
          <p:nvPr/>
        </p:nvCxnSpPr>
        <p:spPr>
          <a:xfrm rot="5400000">
            <a:off x="4412517" y="4455444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4" idx="2"/>
            <a:endCxn id="10" idx="0"/>
          </p:cNvCxnSpPr>
          <p:nvPr/>
        </p:nvCxnSpPr>
        <p:spPr>
          <a:xfrm rot="16200000" flipH="1">
            <a:off x="4948735" y="4455443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6" idx="2"/>
            <a:endCxn id="11" idx="0"/>
          </p:cNvCxnSpPr>
          <p:nvPr/>
        </p:nvCxnSpPr>
        <p:spPr>
          <a:xfrm rot="5400000">
            <a:off x="8702269" y="4455443"/>
            <a:ext cx="379447" cy="53622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6" idx="2"/>
            <a:endCxn id="12" idx="0"/>
          </p:cNvCxnSpPr>
          <p:nvPr/>
        </p:nvCxnSpPr>
        <p:spPr>
          <a:xfrm rot="16200000" flipH="1">
            <a:off x="9238488" y="4455443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661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FAIR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48303" y="2104762"/>
            <a:ext cx="2369974" cy="466530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Risk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1680776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Contact Frequency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2753214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Probability of Action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25652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Capability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98090" y="4866623"/>
            <a:ext cx="967914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Resistance Strength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15404" y="4866623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Event Frequency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87843" y="4866623"/>
            <a:ext cx="967914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Magnitude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17483" y="3908680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Threat Event Frequency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62359" y="3908680"/>
            <a:ext cx="1366938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Vulnerability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07235" y="3908680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Primary Loss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52112" y="3908680"/>
            <a:ext cx="1366938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Secondary Loss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28525" y="2950738"/>
            <a:ext cx="1889730" cy="578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Event Frequency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18277" y="2950738"/>
            <a:ext cx="1889730" cy="578496"/>
          </a:xfrm>
          <a:prstGeom prst="rect">
            <a:avLst/>
          </a:prstGeom>
          <a:solidFill>
            <a:schemeClr val="tx1">
              <a:lumMod val="65000"/>
              <a:lumOff val="3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Loss </a:t>
            </a:r>
            <a:endParaRPr lang="en-US" sz="16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Magnitude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9" name="Elbow Connector 18"/>
          <p:cNvCxnSpPr>
            <a:stCxn id="6" idx="2"/>
            <a:endCxn id="17" idx="0"/>
          </p:cNvCxnSpPr>
          <p:nvPr/>
        </p:nvCxnSpPr>
        <p:spPr>
          <a:xfrm rot="5400000">
            <a:off x="4663617" y="1681065"/>
            <a:ext cx="379446" cy="2159900"/>
          </a:xfrm>
          <a:prstGeom prst="bentConnector3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6" idx="2"/>
            <a:endCxn id="18" idx="0"/>
          </p:cNvCxnSpPr>
          <p:nvPr/>
        </p:nvCxnSpPr>
        <p:spPr>
          <a:xfrm rot="16200000" flipH="1">
            <a:off x="6808493" y="1696089"/>
            <a:ext cx="379446" cy="2129852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7" idx="2"/>
            <a:endCxn id="13" idx="0"/>
          </p:cNvCxnSpPr>
          <p:nvPr/>
        </p:nvCxnSpPr>
        <p:spPr>
          <a:xfrm rot="5400000">
            <a:off x="3047448" y="3182738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7" idx="2"/>
            <a:endCxn id="14" idx="0"/>
          </p:cNvCxnSpPr>
          <p:nvPr/>
        </p:nvCxnSpPr>
        <p:spPr>
          <a:xfrm rot="16200000" flipH="1">
            <a:off x="4119886" y="3182738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5" idx="0"/>
            <a:endCxn id="18" idx="2"/>
          </p:cNvCxnSpPr>
          <p:nvPr/>
        </p:nvCxnSpPr>
        <p:spPr>
          <a:xfrm rot="5400000" flipH="1" flipV="1">
            <a:off x="7337200" y="3182738"/>
            <a:ext cx="379446" cy="107243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6" idx="0"/>
            <a:endCxn id="18" idx="2"/>
          </p:cNvCxnSpPr>
          <p:nvPr/>
        </p:nvCxnSpPr>
        <p:spPr>
          <a:xfrm rot="16200000" flipV="1">
            <a:off x="8409639" y="3182737"/>
            <a:ext cx="379446" cy="107243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3" idx="2"/>
            <a:endCxn id="7" idx="0"/>
          </p:cNvCxnSpPr>
          <p:nvPr/>
        </p:nvCxnSpPr>
        <p:spPr>
          <a:xfrm rot="5400000">
            <a:off x="2243120" y="4408790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3" idx="2"/>
            <a:endCxn id="8" idx="0"/>
          </p:cNvCxnSpPr>
          <p:nvPr/>
        </p:nvCxnSpPr>
        <p:spPr>
          <a:xfrm rot="16200000" flipH="1">
            <a:off x="2779338" y="440878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4" idx="2"/>
            <a:endCxn id="9" idx="0"/>
          </p:cNvCxnSpPr>
          <p:nvPr/>
        </p:nvCxnSpPr>
        <p:spPr>
          <a:xfrm rot="5400000">
            <a:off x="4387996" y="4408790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4" idx="2"/>
            <a:endCxn id="10" idx="0"/>
          </p:cNvCxnSpPr>
          <p:nvPr/>
        </p:nvCxnSpPr>
        <p:spPr>
          <a:xfrm rot="16200000" flipH="1">
            <a:off x="4924214" y="440878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6" idx="2"/>
            <a:endCxn id="11" idx="0"/>
          </p:cNvCxnSpPr>
          <p:nvPr/>
        </p:nvCxnSpPr>
        <p:spPr>
          <a:xfrm rot="5400000">
            <a:off x="8677748" y="4408789"/>
            <a:ext cx="379447" cy="536220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6" idx="2"/>
            <a:endCxn id="12" idx="0"/>
          </p:cNvCxnSpPr>
          <p:nvPr/>
        </p:nvCxnSpPr>
        <p:spPr>
          <a:xfrm rot="16200000" flipH="1">
            <a:off x="9213967" y="4408789"/>
            <a:ext cx="379447" cy="53621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604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CONSIDERATIONS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- FAIR INSTITUTE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9</a:t>
            </a:fld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1097280" y="2138523"/>
            <a:ext cx="560616" cy="56061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246189" y="2326995"/>
            <a:ext cx="277676" cy="180114"/>
          </a:xfrm>
          <a:custGeom>
            <a:avLst/>
            <a:gdLst>
              <a:gd name="connsiteX0" fmla="*/ 0 w 463463"/>
              <a:gd name="connsiteY0" fmla="*/ 137787 h 300625"/>
              <a:gd name="connsiteX1" fmla="*/ 162838 w 463463"/>
              <a:gd name="connsiteY1" fmla="*/ 300625 h 300625"/>
              <a:gd name="connsiteX2" fmla="*/ 463463 w 463463"/>
              <a:gd name="connsiteY2" fmla="*/ 0 h 30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3463" h="300625">
                <a:moveTo>
                  <a:pt x="0" y="137787"/>
                </a:moveTo>
                <a:lnTo>
                  <a:pt x="162838" y="300625"/>
                </a:lnTo>
                <a:lnTo>
                  <a:pt x="463463" y="0"/>
                </a:ln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1666452" y="2232386"/>
            <a:ext cx="693941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smtClean="0"/>
              <a:t>Timely completion of  all analyses within two weeks</a:t>
            </a:r>
          </a:p>
        </p:txBody>
      </p:sp>
      <p:sp>
        <p:nvSpPr>
          <p:cNvPr id="19" name="Oval 18"/>
          <p:cNvSpPr/>
          <p:nvPr/>
        </p:nvSpPr>
        <p:spPr>
          <a:xfrm>
            <a:off x="1097280" y="2878840"/>
            <a:ext cx="560616" cy="56061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246189" y="3067312"/>
            <a:ext cx="277676" cy="180114"/>
          </a:xfrm>
          <a:custGeom>
            <a:avLst/>
            <a:gdLst>
              <a:gd name="connsiteX0" fmla="*/ 0 w 463463"/>
              <a:gd name="connsiteY0" fmla="*/ 137787 h 300625"/>
              <a:gd name="connsiteX1" fmla="*/ 162838 w 463463"/>
              <a:gd name="connsiteY1" fmla="*/ 300625 h 300625"/>
              <a:gd name="connsiteX2" fmla="*/ 463463 w 463463"/>
              <a:gd name="connsiteY2" fmla="*/ 0 h 30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3463" h="300625">
                <a:moveTo>
                  <a:pt x="0" y="137787"/>
                </a:moveTo>
                <a:lnTo>
                  <a:pt x="162838" y="300625"/>
                </a:lnTo>
                <a:lnTo>
                  <a:pt x="463463" y="0"/>
                </a:ln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1666451" y="2972703"/>
            <a:ext cx="8104945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smtClean="0"/>
              <a:t>Forecasted risk reduction based on current and future state exposure</a:t>
            </a:r>
          </a:p>
        </p:txBody>
      </p:sp>
      <p:sp>
        <p:nvSpPr>
          <p:cNvPr id="22" name="Oval 21"/>
          <p:cNvSpPr/>
          <p:nvPr/>
        </p:nvSpPr>
        <p:spPr>
          <a:xfrm>
            <a:off x="1097280" y="3619158"/>
            <a:ext cx="560616" cy="56061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246189" y="3807630"/>
            <a:ext cx="277676" cy="180114"/>
          </a:xfrm>
          <a:custGeom>
            <a:avLst/>
            <a:gdLst>
              <a:gd name="connsiteX0" fmla="*/ 0 w 463463"/>
              <a:gd name="connsiteY0" fmla="*/ 137787 h 300625"/>
              <a:gd name="connsiteX1" fmla="*/ 162838 w 463463"/>
              <a:gd name="connsiteY1" fmla="*/ 300625 h 300625"/>
              <a:gd name="connsiteX2" fmla="*/ 463463 w 463463"/>
              <a:gd name="connsiteY2" fmla="*/ 0 h 30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3463" h="300625">
                <a:moveTo>
                  <a:pt x="0" y="137787"/>
                </a:moveTo>
                <a:lnTo>
                  <a:pt x="162838" y="300625"/>
                </a:lnTo>
                <a:lnTo>
                  <a:pt x="463463" y="0"/>
                </a:ln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Rectangle 23"/>
          <p:cNvSpPr/>
          <p:nvPr/>
        </p:nvSpPr>
        <p:spPr>
          <a:xfrm>
            <a:off x="1666452" y="3714798"/>
            <a:ext cx="693941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smtClean="0"/>
              <a:t>Enables business-driven cost/benefit analysis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5854" y="4084864"/>
            <a:ext cx="32319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Authentication</a:t>
            </a:r>
          </a:p>
          <a:p>
            <a:pPr marL="285750" indent="-28575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Access Privileges</a:t>
            </a:r>
          </a:p>
          <a:p>
            <a:pPr marL="285750" indent="-28575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Patching / Structural Integrity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3375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FAIR Institut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C000"/>
      </a:accent1>
      <a:accent2>
        <a:srgbClr val="335A9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196</TotalTime>
  <Words>649</Words>
  <Application>Microsoft Office PowerPoint</Application>
  <PresentationFormat>Custom</PresentationFormat>
  <Paragraphs>178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Retrospect</vt:lpstr>
      <vt:lpstr>ENABLING A COST/ BENEFIT ANALYSIS OF IMPLEMENTING ENCRYPTION- AT-REST USING FAIR</vt:lpstr>
      <vt:lpstr>ANALYSIS SCOPING</vt:lpstr>
      <vt:lpstr>ANALYSIS SCOPING</vt:lpstr>
      <vt:lpstr>ANALYSIS SCOPING</vt:lpstr>
      <vt:lpstr>ANALYSIS RESULTS</vt:lpstr>
      <vt:lpstr>ANALYSIS RESULTS</vt:lpstr>
      <vt:lpstr>ANALYSIS LEVERAGED  THE FAIR MODEL</vt:lpstr>
      <vt:lpstr>THE FAIR MODEL</vt:lpstr>
      <vt:lpstr>ANALYSIS CONSIDERATIONS</vt:lpstr>
      <vt:lpstr>THE FAIR MODEL</vt:lpstr>
      <vt:lpstr>ANALYSIS INPUT</vt:lpstr>
      <vt:lpstr>DECISION SUPPORT / ROI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Jonathan Matthews</cp:lastModifiedBy>
  <cp:revision>14</cp:revision>
  <dcterms:created xsi:type="dcterms:W3CDTF">2016-02-15T17:39:18Z</dcterms:created>
  <dcterms:modified xsi:type="dcterms:W3CDTF">2016-02-16T15:16:31Z</dcterms:modified>
</cp:coreProperties>
</file>