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0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580"/>
  </p:normalViewPr>
  <p:slideViewPr>
    <p:cSldViewPr snapToGrid="0" snapToObjects="1">
      <p:cViewPr>
        <p:scale>
          <a:sx n="80" d="100"/>
          <a:sy n="80" d="100"/>
        </p:scale>
        <p:origin x="-31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 to Reduce Patch Window</c:v>
                </c:pt>
                <c:pt idx="1">
                  <c:v>Projected Risk Reduction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951168"/>
        <c:axId val="81541888"/>
      </c:barChart>
      <c:catAx>
        <c:axId val="82951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1541888"/>
        <c:crosses val="autoZero"/>
        <c:auto val="1"/>
        <c:lblAlgn val="ctr"/>
        <c:lblOffset val="100"/>
        <c:noMultiLvlLbl val="0"/>
      </c:catAx>
      <c:valAx>
        <c:axId val="815418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82951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B564F-4CB4-544A-9135-B0DDDF75A817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88B19-9DA5-4146-B4DE-89BF17F75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362761"/>
            <a:ext cx="10058400" cy="196235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418" y="527463"/>
            <a:ext cx="2975000" cy="109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1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5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3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9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7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43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5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9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0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313" y="301408"/>
            <a:ext cx="2171320" cy="80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1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3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458193"/>
            <a:ext cx="10058400" cy="132065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COST BENEFIT ANALYSIS OF IMPROVED PATCHING </a:t>
            </a:r>
            <a:r>
              <a:rPr lang="en-US" sz="4000" dirty="0" smtClean="0"/>
              <a:t>WINDOW USING </a:t>
            </a:r>
            <a:r>
              <a:rPr lang="en-US" sz="4000" dirty="0" smtClean="0"/>
              <a:t>FAIR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Shared courtesy of </a:t>
            </a:r>
            <a:r>
              <a:rPr lang="en-US" dirty="0" err="1" smtClean="0"/>
              <a:t>RiskLens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62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48303" y="2104762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680776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53214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25652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98090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15404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87843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7483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2359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07235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52112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28525" y="2950738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18277" y="2950738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endParaRPr lang="en-US" sz="16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63617" y="1681065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08493" y="1696089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47448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19886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37200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09639" y="3182737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43120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779338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387996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24214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677748" y="4408789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13967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604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FAIR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56383" y="2081011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8856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1294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3732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06170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23484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95923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5563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70439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15315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92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6605" y="2926987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26357" y="2926987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571697" y="1657314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716573" y="1672338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2955528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027966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245280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317719" y="3158986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151200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687418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296076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832294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585828" y="4385038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122047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3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INPUT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97280" y="1905224"/>
            <a:ext cx="4128211" cy="1127249"/>
            <a:chOff x="187005" y="1140218"/>
            <a:chExt cx="4128211" cy="1127249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187005" y="1478236"/>
              <a:ext cx="4128211" cy="78923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Incident </a:t>
              </a:r>
              <a:r>
                <a:rPr lang="en-US" sz="1800" dirty="0" smtClean="0">
                  <a:solidFill>
                    <a:srgbClr val="000000"/>
                  </a:solidFill>
                </a:rPr>
                <a:t>response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Investigation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7005" y="1140218"/>
              <a:ext cx="20099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PRIMARY LOSSES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097280" y="3004480"/>
            <a:ext cx="5066014" cy="2491277"/>
            <a:chOff x="187005" y="1140218"/>
            <a:chExt cx="5066014" cy="2491277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7005" y="1478237"/>
              <a:ext cx="5066014" cy="215325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Notification / credit </a:t>
              </a:r>
              <a:r>
                <a:rPr lang="en-US" sz="1800" dirty="0" smtClean="0">
                  <a:solidFill>
                    <a:srgbClr val="000000"/>
                  </a:solidFill>
                </a:rPr>
                <a:t>monitoring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Regulatory notification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Possible </a:t>
              </a:r>
              <a:r>
                <a:rPr lang="en-US" sz="1800" dirty="0">
                  <a:solidFill>
                    <a:srgbClr val="000000"/>
                  </a:solidFill>
                </a:rPr>
                <a:t>fines / </a:t>
              </a:r>
              <a:r>
                <a:rPr lang="en-US" sz="1800" dirty="0" smtClean="0">
                  <a:solidFill>
                    <a:srgbClr val="000000"/>
                  </a:solidFill>
                </a:rPr>
                <a:t>judgments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Customer </a:t>
              </a:r>
              <a:r>
                <a:rPr lang="en-US" sz="1800" dirty="0">
                  <a:solidFill>
                    <a:srgbClr val="000000"/>
                  </a:solidFill>
                </a:rPr>
                <a:t>service </a:t>
              </a:r>
              <a:r>
                <a:rPr lang="en-US" sz="1800" dirty="0" smtClean="0">
                  <a:solidFill>
                    <a:srgbClr val="000000"/>
                  </a:solidFill>
                </a:rPr>
                <a:t>requests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Potential litigation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Loss </a:t>
              </a:r>
              <a:r>
                <a:rPr lang="en-US" sz="1800" dirty="0">
                  <a:solidFill>
                    <a:srgbClr val="000000"/>
                  </a:solidFill>
                </a:rPr>
                <a:t>of current/future customers (</a:t>
              </a:r>
              <a:r>
                <a:rPr lang="en-US" sz="1800" dirty="0" smtClean="0">
                  <a:solidFill>
                    <a:srgbClr val="000000"/>
                  </a:solidFill>
                </a:rPr>
                <a:t>reputation)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Card </a:t>
              </a:r>
              <a:r>
                <a:rPr lang="en-US" sz="1800" dirty="0">
                  <a:solidFill>
                    <a:srgbClr val="000000"/>
                  </a:solidFill>
                </a:rPr>
                <a:t>replacement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7005" y="1140218"/>
              <a:ext cx="23108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SECONDARY LOSSES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802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SUPPORT / ROI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44859" y="2003680"/>
            <a:ext cx="9244947" cy="2281890"/>
            <a:chOff x="-100947" y="1109440"/>
            <a:chExt cx="9244947" cy="2281890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7005" y="1594610"/>
              <a:ext cx="4218000" cy="1796720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7200" dirty="0">
                  <a:solidFill>
                    <a:schemeClr val="tx1"/>
                  </a:solidFill>
                </a:rPr>
                <a:t>Forecasting risk reduction </a:t>
              </a:r>
              <a:r>
                <a:rPr lang="en-US" sz="7200" dirty="0" smtClean="0">
                  <a:solidFill>
                    <a:schemeClr val="tx1"/>
                  </a:solidFill>
                </a:rPr>
                <a:t>that can be achieved by consistently patching </a:t>
              </a:r>
              <a:r>
                <a:rPr lang="en-US" sz="7200" dirty="0">
                  <a:solidFill>
                    <a:schemeClr val="tx1"/>
                  </a:solidFill>
                </a:rPr>
                <a:t>within 90-day </a:t>
              </a:r>
              <a:r>
                <a:rPr lang="en-US" sz="7200" dirty="0" smtClean="0">
                  <a:solidFill>
                    <a:schemeClr val="tx1"/>
                  </a:solidFill>
                </a:rPr>
                <a:t>window down from 180 days</a:t>
              </a:r>
              <a:endParaRPr lang="en-US" sz="7200" dirty="0">
                <a:solidFill>
                  <a:schemeClr val="tx1"/>
                </a:solidFill>
              </a:endParaRPr>
            </a:p>
            <a:p>
              <a:r>
                <a:rPr lang="en-US" sz="7200" dirty="0" smtClean="0">
                  <a:solidFill>
                    <a:schemeClr val="tx1"/>
                  </a:solidFill>
                </a:rPr>
                <a:t>Risk-based rationale for cleaning up current backlog</a:t>
              </a:r>
            </a:p>
            <a:p>
              <a:r>
                <a:rPr lang="en-US" sz="7200" dirty="0" smtClean="0">
                  <a:solidFill>
                    <a:schemeClr val="tx1"/>
                  </a:solidFill>
                </a:rPr>
                <a:t>Using metrics to resolve a conflicting discussion between auditors and IT about the value of reducing the patch window and meeting the requirements of the patching policy </a:t>
              </a:r>
              <a:endParaRPr lang="en-US" sz="5500" dirty="0" smtClean="0">
                <a:solidFill>
                  <a:schemeClr val="tx1"/>
                </a:solidFill>
              </a:endParaRPr>
            </a:p>
            <a:p>
              <a:pPr marL="233363" indent="-233363">
                <a:spcBef>
                  <a:spcPts val="600"/>
                </a:spcBef>
              </a:pP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-100947" y="1109440"/>
              <a:ext cx="4689830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marL="317500" indent="0">
                <a:spcAft>
                  <a:spcPts val="600"/>
                </a:spcAft>
                <a:buNone/>
              </a:pPr>
              <a:r>
                <a:rPr lang="en-US" sz="2000" b="1" dirty="0" smtClean="0">
                  <a:solidFill>
                    <a:schemeClr val="accent1"/>
                  </a:solidFill>
                </a:rPr>
                <a:t>THE RISK ANALYSIS SUPPORTED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717268" y="5605427"/>
            <a:ext cx="10077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0" lvl="1"/>
            <a:r>
              <a:rPr lang="en-US" sz="1400" dirty="0"/>
              <a:t>Analysis demonstrated that risk quantification can be integrated into customer’s risk analysis </a:t>
            </a:r>
            <a:r>
              <a:rPr lang="en-US" sz="1400" dirty="0" smtClean="0"/>
              <a:t>process</a:t>
            </a:r>
          </a:p>
          <a:p>
            <a:pPr marL="762000" lvl="1" indent="0">
              <a:buNone/>
            </a:pPr>
            <a:r>
              <a:rPr lang="en-US" sz="1400" dirty="0" smtClean="0"/>
              <a:t>While </a:t>
            </a:r>
            <a:r>
              <a:rPr lang="en-US" sz="1400" dirty="0"/>
              <a:t>this new </a:t>
            </a:r>
            <a:r>
              <a:rPr lang="en-US" sz="1400" dirty="0" smtClean="0"/>
              <a:t>patching </a:t>
            </a:r>
            <a:r>
              <a:rPr lang="en-US" sz="1400" dirty="0"/>
              <a:t>process will </a:t>
            </a:r>
            <a:r>
              <a:rPr lang="en-US" sz="1400" dirty="0" smtClean="0"/>
              <a:t>increase </a:t>
            </a:r>
            <a:r>
              <a:rPr lang="en-US" sz="1400" dirty="0"/>
              <a:t>operational costs, the forecasted risk reduction is multiple times greater. 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582282558"/>
              </p:ext>
            </p:extLst>
          </p:nvPr>
        </p:nvGraphicFramePr>
        <p:xfrm>
          <a:off x="5534689" y="2669604"/>
          <a:ext cx="4434214" cy="274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98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102904" y="1885167"/>
            <a:ext cx="8956995" cy="763738"/>
            <a:chOff x="187005" y="1140218"/>
            <a:chExt cx="8956995" cy="763738"/>
          </a:xfrm>
        </p:grpSpPr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87005" y="1478235"/>
              <a:ext cx="8769991" cy="4257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 sz="1800">
                  <a:solidFill>
                    <a:srgbClr val="000000"/>
                  </a:solidFill>
                </a:defRPr>
              </a:pPr>
              <a:r>
                <a:rPr lang="en-US" sz="1800" dirty="0"/>
                <a:t>Lack of timely application patching </a:t>
              </a:r>
              <a:r>
                <a:rPr lang="en-US" sz="1800" dirty="0" smtClean="0"/>
                <a:t>introduces threats to </a:t>
              </a:r>
              <a:r>
                <a:rPr lang="en-US" sz="1800" dirty="0"/>
                <a:t>the ERP system and restricted </a:t>
              </a:r>
              <a:r>
                <a:rPr lang="en-US" sz="1800" dirty="0" smtClean="0"/>
                <a:t>data (auditors uncovered that the actual patching window exceeded the patching policy)</a:t>
              </a:r>
              <a:endParaRPr lang="en-US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7005" y="1140218"/>
              <a:ext cx="3297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RISK SCENARIO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102904" y="2912525"/>
            <a:ext cx="8956995" cy="763738"/>
            <a:chOff x="187005" y="2025390"/>
            <a:chExt cx="8956995" cy="763738"/>
          </a:xfrm>
        </p:grpSpPr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187005" y="2363407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  <a:cs typeface="Arial" panose="020B0604020202020204" pitchFamily="34" charset="0"/>
                </a:rPr>
                <a:t>ERP Patching </a:t>
              </a:r>
              <a:r>
                <a:rPr lang="en-US" sz="18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Process</a:t>
              </a:r>
              <a:r>
                <a:rPr lang="en-US" sz="1800" dirty="0" smtClean="0"/>
                <a:t> </a:t>
              </a:r>
              <a:endParaRPr lang="en-US" sz="1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7005" y="2025390"/>
              <a:ext cx="2603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ASSET(S)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75573" y="2350881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102904" y="3808073"/>
            <a:ext cx="8956995" cy="763738"/>
            <a:chOff x="187005" y="2891773"/>
            <a:chExt cx="8956995" cy="763738"/>
          </a:xfrm>
        </p:grpSpPr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187005" y="322979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Confidentiality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7005" y="2891773"/>
              <a:ext cx="12846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LOSS TYPE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275573" y="321726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102904" y="4703622"/>
            <a:ext cx="8956995" cy="763738"/>
            <a:chOff x="187005" y="3826863"/>
            <a:chExt cx="8956995" cy="763738"/>
          </a:xfrm>
        </p:grpSpPr>
        <p:sp>
          <p:nvSpPr>
            <p:cNvPr id="35" name="Content Placeholder 2"/>
            <p:cNvSpPr txBox="1">
              <a:spLocks/>
            </p:cNvSpPr>
            <p:nvPr/>
          </p:nvSpPr>
          <p:spPr>
            <a:xfrm>
              <a:off x="187005" y="416488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2500"/>
                </a:spcAft>
                <a:buNone/>
                <a:defRPr sz="18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chemeClr val="tx1"/>
                  </a:solidFill>
                </a:rPr>
                <a:t>Advanced Persistent Threat (APT)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7005" y="3826863"/>
              <a:ext cx="2769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THREAT(S)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75573" y="415235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194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97280" y="1959177"/>
            <a:ext cx="8569234" cy="2410804"/>
          </a:xfrm>
          <a:prstGeom prst="rect">
            <a:avLst/>
          </a:prstGeom>
        </p:spPr>
        <p:txBody>
          <a:bodyPr>
            <a:normAutofit/>
          </a:bodyPr>
          <a:lstStyle>
            <a:lvl1pPr marL="284163" indent="-2841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Assessing Risk Reduction </a:t>
            </a:r>
            <a:r>
              <a:rPr lang="en-US" dirty="0" smtClean="0">
                <a:solidFill>
                  <a:schemeClr val="tx1"/>
                </a:solidFill>
              </a:rPr>
              <a:t>Through Comparison of Scenarios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Analyzed </a:t>
            </a:r>
            <a:r>
              <a:rPr lang="en-US" sz="1800" dirty="0">
                <a:solidFill>
                  <a:schemeClr val="tx1"/>
                </a:solidFill>
              </a:rPr>
              <a:t>and </a:t>
            </a:r>
            <a:r>
              <a:rPr lang="en-US" sz="1800" dirty="0" smtClean="0">
                <a:solidFill>
                  <a:schemeClr val="tx1"/>
                </a:solidFill>
              </a:rPr>
              <a:t>quantified </a:t>
            </a:r>
            <a:r>
              <a:rPr lang="en-US" sz="1800" dirty="0">
                <a:solidFill>
                  <a:schemeClr val="tx1"/>
                </a:solidFill>
              </a:rPr>
              <a:t>the risk for the ERP patching </a:t>
            </a:r>
            <a:r>
              <a:rPr lang="en-US" sz="1800" dirty="0" smtClean="0">
                <a:solidFill>
                  <a:schemeClr val="tx1"/>
                </a:solidFill>
              </a:rPr>
              <a:t>process in the current state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Analyzed and quantified the risk for the ERP patching process if the patching window was reduced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7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  <p:sp>
        <p:nvSpPr>
          <p:cNvPr id="25" name="Shape 165"/>
          <p:cNvSpPr txBox="1">
            <a:spLocks/>
          </p:cNvSpPr>
          <p:nvPr/>
        </p:nvSpPr>
        <p:spPr>
          <a:xfrm>
            <a:off x="1648514" y="1869755"/>
            <a:ext cx="9042868" cy="5289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None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RISK</a:t>
            </a:r>
            <a:r>
              <a:rPr lang="en-US" sz="2000" dirty="0" smtClean="0">
                <a:solidFill>
                  <a:schemeClr val="tx1"/>
                </a:solidFill>
              </a:rPr>
              <a:t> = Frequency x Magnitude of future loss. We express risk in terms of loss exposure.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140"/>
          <p:cNvGraphicFramePr/>
          <p:nvPr>
            <p:extLst>
              <p:ext uri="{D42A27DB-BD31-4B8C-83A1-F6EECF244321}">
                <p14:modId xmlns:p14="http://schemas.microsoft.com/office/powerpoint/2010/main" val="1175555821"/>
              </p:ext>
            </p:extLst>
          </p:nvPr>
        </p:nvGraphicFramePr>
        <p:xfrm>
          <a:off x="2274717" y="2953305"/>
          <a:ext cx="7040879" cy="2557797"/>
        </p:xfrm>
        <a:graphic>
          <a:graphicData uri="http://schemas.openxmlformats.org/drawingml/2006/table">
            <a:tbl>
              <a:tblPr/>
              <a:tblGrid>
                <a:gridCol w="1286380"/>
                <a:gridCol w="1384531"/>
                <a:gridCol w="1384531"/>
                <a:gridCol w="1384531"/>
                <a:gridCol w="1600906"/>
              </a:tblGrid>
              <a:tr h="4744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Analysis</a:t>
                      </a:r>
                    </a:p>
                  </a:txBody>
                  <a:tcPr marL="31421" marR="31421" marT="31421" marB="31421" anchor="b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u="sng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Minimum</a:t>
                      </a:r>
                      <a:endParaRPr sz="1800" b="1" u="sng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u="sng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Average</a:t>
                      </a:r>
                    </a:p>
                  </a:txBody>
                  <a:tcPr marL="31421" marR="31421" marT="31421" marB="31421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u="sng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Maximum</a:t>
                      </a:r>
                      <a:endParaRPr sz="1800" b="1" u="sng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u="sng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CHANGE</a:t>
                      </a:r>
                    </a:p>
                  </a:txBody>
                  <a:tcPr marL="31421" marR="31421" marT="31421" marB="31421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69795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Current State</a:t>
                      </a:r>
                    </a:p>
                  </a:txBody>
                  <a:tcPr marL="31421" marR="31421" marT="31421" marB="31421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85.0M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1.4B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Average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 Annualized</a:t>
                      </a: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 </a:t>
                      </a:r>
                      <a:r>
                        <a:rPr sz="1600" b="1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Risk Reduction 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49.5M</a:t>
                      </a:r>
                      <a:endParaRPr sz="1600" b="1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>
                      <a:solidFill>
                        <a:srgbClr val="606060"/>
                      </a:solidFill>
                      <a:miter lim="400000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7627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Improved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Patching Process</a:t>
                      </a:r>
                      <a:endParaRPr sz="1800" b="1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35.5M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2B</a:t>
                      </a:r>
                      <a:endParaRPr sz="14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582">
                <a:tc gridSpan="5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l" defTabSz="914400">
                        <a:defRPr b="0"/>
                      </a:pPr>
                      <a:r>
                        <a:rPr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Min</a:t>
                      </a:r>
                      <a:r>
                        <a:rPr lang="en-US"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/ Max values</a:t>
                      </a:r>
                      <a:r>
                        <a:rPr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represent </a:t>
                      </a:r>
                      <a:r>
                        <a:rPr sz="14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the </a:t>
                      </a:r>
                      <a:r>
                        <a:rPr lang="en-US"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absolute minimum </a:t>
                      </a:r>
                      <a:r>
                        <a:rPr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of </a:t>
                      </a:r>
                      <a:r>
                        <a:rPr sz="14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simulation </a:t>
                      </a:r>
                      <a:r>
                        <a:rPr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results</a:t>
                      </a:r>
                      <a:r>
                        <a:rPr lang="en-US"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sz="14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1421" marR="31421" marT="31421" marB="31421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>
                      <a:solidFill>
                        <a:srgbClr val="606060"/>
                      </a:solidFill>
                      <a:miter lim="400000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miter lim="4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20708" y="2410555"/>
            <a:ext cx="5866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Annualized Reduction in Loss Exposure (Risk)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496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Shape 139"/>
          <p:cNvSpPr/>
          <p:nvPr/>
        </p:nvSpPr>
        <p:spPr>
          <a:xfrm>
            <a:off x="3355620" y="2442557"/>
            <a:ext cx="4950881" cy="405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spcBef>
                <a:spcPts val="2500"/>
              </a:spcBef>
              <a:defRPr sz="3000" b="1"/>
            </a:lvl1pPr>
          </a:lstStyle>
          <a:p>
            <a:pPr lvl="0" algn="ctr">
              <a:defRPr sz="1800" b="0"/>
            </a:pPr>
            <a:r>
              <a:rPr lang="en-US" sz="2000" dirty="0">
                <a:solidFill>
                  <a:srgbClr val="53585F"/>
                </a:solidFill>
                <a:sym typeface="Helvetica Neue Light"/>
              </a:rPr>
              <a:t>Single Loss Event Scenario (ML = Most Likely)</a:t>
            </a:r>
            <a:endParaRPr sz="20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728" y="2848281"/>
            <a:ext cx="5320664" cy="3200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0407" y="1935678"/>
            <a:ext cx="4115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ERP Impact Assumptio</a:t>
            </a:r>
            <a:r>
              <a:rPr lang="en-US" sz="2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784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ERP AND SAP PATCHING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86712"/>
            <a:ext cx="4400231" cy="25172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05771" y="2185198"/>
            <a:ext cx="409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 Annualized Loss Exposure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907518" y="2185198"/>
            <a:ext cx="320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dirty="0" smtClean="0"/>
              <a:t>Reduction </a:t>
            </a:r>
            <a:r>
              <a:rPr lang="en-US" sz="2000" dirty="0"/>
              <a:t>in </a:t>
            </a:r>
            <a:r>
              <a:rPr lang="en-US" sz="2000" dirty="0" smtClean="0"/>
              <a:t>Vulnerability*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97280" y="5449393"/>
            <a:ext cx="7419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Vulnerability does not incorporate the susceptibility of underlying infrastructure components. </a:t>
            </a:r>
          </a:p>
          <a:p>
            <a:r>
              <a:rPr lang="en-US" sz="1400" dirty="0" smtClean="0"/>
              <a:t>*</a:t>
            </a:r>
            <a:r>
              <a:rPr lang="en-US" sz="1400" dirty="0"/>
              <a:t>Vulnerability = what percentage of attacks would become loss </a:t>
            </a:r>
            <a:r>
              <a:rPr lang="en-US" sz="1400" dirty="0" smtClean="0"/>
              <a:t>events</a:t>
            </a:r>
            <a:endParaRPr lang="en-US" sz="1400" dirty="0"/>
          </a:p>
        </p:txBody>
      </p:sp>
      <p:graphicFrame>
        <p:nvGraphicFramePr>
          <p:cNvPr id="17" name="Table 140"/>
          <p:cNvGraphicFramePr/>
          <p:nvPr>
            <p:extLst>
              <p:ext uri="{D42A27DB-BD31-4B8C-83A1-F6EECF244321}">
                <p14:modId xmlns:p14="http://schemas.microsoft.com/office/powerpoint/2010/main" val="2532871789"/>
              </p:ext>
            </p:extLst>
          </p:nvPr>
        </p:nvGraphicFramePr>
        <p:xfrm>
          <a:off x="6588748" y="2686712"/>
          <a:ext cx="3840481" cy="2488536"/>
        </p:xfrm>
        <a:graphic>
          <a:graphicData uri="http://schemas.openxmlformats.org/drawingml/2006/table">
            <a:tbl>
              <a:tblPr/>
              <a:tblGrid>
                <a:gridCol w="1156491"/>
                <a:gridCol w="1302948"/>
                <a:gridCol w="1381042"/>
              </a:tblGrid>
              <a:tr h="719397"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Analysis</a:t>
                      </a:r>
                    </a:p>
                  </a:txBody>
                  <a:tcPr marL="35719" marR="35719" marT="35719" marB="35719" anchor="b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Vulnerability</a:t>
                      </a:r>
                      <a:endParaRPr sz="1800" b="1" u="sng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719" marR="35719" marT="35719" marB="35719" anchor="b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sz="1800" b="1" u="sng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CHANGE</a:t>
                      </a:r>
                    </a:p>
                  </a:txBody>
                  <a:tcPr marL="35719" marR="35719" marT="35719" marB="35719" anchor="b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1"/>
                    </a:solidFill>
                  </a:tcPr>
                </a:tc>
              </a:tr>
              <a:tr h="874741"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Current State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80%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719" marR="35719" marT="35719" marB="35719" anchor="ctr" horzOverflow="overflow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Reduce Vulnerability</a:t>
                      </a:r>
                      <a:r>
                        <a:rPr lang="en-US" sz="1600" b="1" baseline="0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 by approx. 55%</a:t>
                      </a:r>
                      <a:endParaRPr sz="1600" b="1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</a:tr>
              <a:tr h="874741"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Improved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Patching Process</a:t>
                      </a:r>
                      <a:endParaRPr sz="1800" b="1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25%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719" marR="35719" marT="35719" marB="35719" anchor="ctr" horzOverflow="overflow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3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</a:t>
            </a:r>
            <a:r>
              <a:rPr lang="en-US" dirty="0" smtClean="0"/>
              <a:t>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7280" y="1936695"/>
            <a:ext cx="846235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chemeClr val="accent1"/>
                </a:solidFill>
              </a:rPr>
              <a:t>Both </a:t>
            </a:r>
            <a:r>
              <a:rPr lang="en-US" sz="2000" b="1" dirty="0" smtClean="0">
                <a:solidFill>
                  <a:schemeClr val="accent1"/>
                </a:solidFill>
              </a:rPr>
              <a:t>Scenarios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Threat </a:t>
            </a:r>
            <a:r>
              <a:rPr lang="en-US" dirty="0"/>
              <a:t>event frequency for each is a calibrated estimate taking into account input from the </a:t>
            </a:r>
            <a:r>
              <a:rPr lang="en-US" dirty="0" smtClean="0"/>
              <a:t>Security Operations Center (SOC)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Vulnerability </a:t>
            </a:r>
            <a:r>
              <a:rPr lang="en-US" dirty="0"/>
              <a:t>is measured as it relates only to the </a:t>
            </a:r>
            <a:r>
              <a:rPr lang="en-US" dirty="0" smtClean="0"/>
              <a:t>patch, </a:t>
            </a:r>
            <a:r>
              <a:rPr lang="en-US" dirty="0"/>
              <a:t>not applied to the system within each time </a:t>
            </a:r>
            <a:r>
              <a:rPr lang="en-US" dirty="0" smtClean="0"/>
              <a:t>window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Primary </a:t>
            </a:r>
            <a:r>
              <a:rPr lang="en-US" dirty="0"/>
              <a:t>loss is based on </a:t>
            </a:r>
            <a:r>
              <a:rPr lang="en-US" dirty="0" smtClean="0"/>
              <a:t>data provided by the incident response team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loss is derived from a lookup table build based on data provided by the business units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loss magnitude is modeled based on </a:t>
            </a:r>
            <a:r>
              <a:rPr lang="en-US" dirty="0" smtClean="0"/>
              <a:t>confidential data </a:t>
            </a:r>
            <a:r>
              <a:rPr lang="en-US" dirty="0"/>
              <a:t>and IP </a:t>
            </a:r>
            <a:r>
              <a:rPr lang="en-US" dirty="0" smtClean="0"/>
              <a:t>data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</a:t>
            </a:r>
            <a:r>
              <a:rPr lang="en-US" dirty="0"/>
              <a:t>of fallout is assumed to be at or near 100% of events because of the nature of the data involved and </a:t>
            </a:r>
            <a:r>
              <a:rPr lang="en-US" dirty="0" smtClean="0"/>
              <a:t>of the profile of the </a:t>
            </a:r>
            <a:r>
              <a:rPr lang="en-US" dirty="0"/>
              <a:t>threat community</a:t>
            </a:r>
          </a:p>
        </p:txBody>
      </p:sp>
    </p:spTree>
    <p:extLst>
      <p:ext uri="{BB962C8B-B14F-4D97-AF65-F5344CB8AC3E}">
        <p14:creationId xmlns:p14="http://schemas.microsoft.com/office/powerpoint/2010/main" val="367238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</a:t>
            </a:r>
            <a:r>
              <a:rPr lang="en-US" dirty="0" smtClean="0"/>
              <a:t>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7280" y="1948242"/>
            <a:ext cx="880317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1"/>
                </a:solidFill>
              </a:rPr>
              <a:t>Current State </a:t>
            </a:r>
            <a:r>
              <a:rPr lang="en-US" sz="2000" b="1" dirty="0" smtClean="0">
                <a:solidFill>
                  <a:schemeClr val="accent1"/>
                </a:solidFill>
              </a:rPr>
              <a:t>Scenario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Resistance strength is measured here by looking at the backlog of patches outstanding</a:t>
            </a:r>
          </a:p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chemeClr val="accent1"/>
                </a:solidFill>
              </a:rPr>
              <a:t>Future </a:t>
            </a:r>
            <a:r>
              <a:rPr lang="en-US" sz="2000" b="1" dirty="0">
                <a:solidFill>
                  <a:schemeClr val="accent1"/>
                </a:solidFill>
              </a:rPr>
              <a:t>Forecasted </a:t>
            </a:r>
            <a:r>
              <a:rPr lang="en-US" sz="2000" b="1" dirty="0" smtClean="0">
                <a:solidFill>
                  <a:schemeClr val="accent1"/>
                </a:solidFill>
              </a:rPr>
              <a:t>Scenario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Resistance </a:t>
            </a:r>
            <a:r>
              <a:rPr lang="en-US" dirty="0"/>
              <a:t>Strength is measured here by assuming all missing patches in the backlog are resolved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</a:t>
            </a:r>
            <a:r>
              <a:rPr lang="en-US" dirty="0"/>
              <a:t>resistance strength represents patches that live longer in the time window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M/L </a:t>
            </a:r>
            <a:r>
              <a:rPr lang="en-US" dirty="0"/>
              <a:t>expresses at any given time during the 90 day patch window how bad the missing patches are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Max represents </a:t>
            </a:r>
            <a:r>
              <a:rPr lang="en-US" dirty="0"/>
              <a:t>the least damaging patches that are more recent in the time window </a:t>
            </a:r>
          </a:p>
        </p:txBody>
      </p:sp>
    </p:spTree>
    <p:extLst>
      <p:ext uri="{BB962C8B-B14F-4D97-AF65-F5344CB8AC3E}">
        <p14:creationId xmlns:p14="http://schemas.microsoft.com/office/powerpoint/2010/main" val="93580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LEVERAGED </a:t>
            </a:r>
            <a:br>
              <a:rPr lang="en-US" dirty="0"/>
            </a:br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72824" y="2151416"/>
            <a:ext cx="2369974" cy="4665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05297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773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50173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22611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3992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12364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42004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86880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31756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6633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3046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42798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88138" y="1727719"/>
            <a:ext cx="379446" cy="2159900"/>
          </a:xfrm>
          <a:prstGeom prst="bentConnector3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33014" y="1742743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71969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44407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61721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34160" y="3229391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67641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803859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412517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48735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702269" y="4455443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38488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615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FAIR Institut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C000"/>
      </a:accent1>
      <a:accent2>
        <a:srgbClr val="335A9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</TotalTime>
  <Words>730</Words>
  <Application>Microsoft Office PowerPoint</Application>
  <PresentationFormat>Custom</PresentationFormat>
  <Paragraphs>157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COST BENEFIT ANALYSIS OF IMPROVED PATCHING WINDOW USING FAIR</vt:lpstr>
      <vt:lpstr>ANALYSIS SCOPING</vt:lpstr>
      <vt:lpstr>ANALYSIS SCOPING</vt:lpstr>
      <vt:lpstr>ANALYSIS RESULTS</vt:lpstr>
      <vt:lpstr>ANALYSIS RESULTS</vt:lpstr>
      <vt:lpstr>ERP AND SAP PATCHING  </vt:lpstr>
      <vt:lpstr>INTERPRETING RESULTS</vt:lpstr>
      <vt:lpstr>INTERPRETING RESULTS</vt:lpstr>
      <vt:lpstr>ANALYSIS LEVERAGED  THE FAIR MODEL</vt:lpstr>
      <vt:lpstr>THE FAIR MODEL</vt:lpstr>
      <vt:lpstr>THE FAIR MODEL</vt:lpstr>
      <vt:lpstr>ANALYSIS INPUT</vt:lpstr>
      <vt:lpstr>DECISION SUPPORT / ROI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Jonathan Matthews</cp:lastModifiedBy>
  <cp:revision>13</cp:revision>
  <dcterms:created xsi:type="dcterms:W3CDTF">2016-02-15T17:39:18Z</dcterms:created>
  <dcterms:modified xsi:type="dcterms:W3CDTF">2016-02-18T14:25:47Z</dcterms:modified>
</cp:coreProperties>
</file>