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1"/>
  </p:sldMasterIdLst>
  <p:notesMasterIdLst>
    <p:notesMasterId r:id="rId15"/>
  </p:notesMasterIdLst>
  <p:sldIdLst>
    <p:sldId id="256" r:id="rId2"/>
    <p:sldId id="257" r:id="rId3"/>
    <p:sldId id="270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/>
    <p:restoredTop sz="94580"/>
  </p:normalViewPr>
  <p:slideViewPr>
    <p:cSldViewPr snapToGrid="0" snapToObjects="1">
      <p:cViewPr>
        <p:scale>
          <a:sx n="80" d="100"/>
          <a:sy n="80" d="100"/>
        </p:scale>
        <p:origin x="-312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84815596163301"/>
          <c:y val="6.8268773340803501E-2"/>
          <c:w val="0.83915185509132295"/>
          <c:h val="0.64051379408512799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43"/>
        <c:axId val="133516288"/>
        <c:axId val="30051712"/>
      </c:barChart>
      <c:catAx>
        <c:axId val="1335162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200" b="1" i="0" u="none" strike="noStrike">
                <a:solidFill>
                  <a:srgbClr val="53585F"/>
                </a:solidFill>
                <a:latin typeface="+mj-lt"/>
              </a:defRPr>
            </a:pPr>
            <a:endParaRPr lang="en-US"/>
          </a:p>
        </c:txPr>
        <c:crossAx val="30051712"/>
        <c:crosses val="autoZero"/>
        <c:auto val="1"/>
        <c:lblAlgn val="ctr"/>
        <c:lblOffset val="100"/>
        <c:noMultiLvlLbl val="1"/>
      </c:catAx>
      <c:valAx>
        <c:axId val="30051712"/>
        <c:scaling>
          <c:orientation val="minMax"/>
          <c:max val="400000"/>
        </c:scaling>
        <c:delete val="0"/>
        <c:axPos val="l"/>
        <c:majorGridlines>
          <c:spPr>
            <a:ln w="12700" cap="flat">
              <a:solidFill>
                <a:schemeClr val="bg1">
                  <a:lumMod val="75000"/>
                </a:schemeClr>
              </a:solidFill>
              <a:prstDash val="solid"/>
              <a:miter lim="400000"/>
            </a:ln>
          </c:spPr>
        </c:majorGridlines>
        <c:numFmt formatCode="&quot;$&quot;#,&quot;K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050" b="1" i="0" u="none" strike="noStrike">
                <a:solidFill>
                  <a:schemeClr val="accent2"/>
                </a:solidFill>
                <a:latin typeface="Arial Narrow"/>
              </a:defRPr>
            </a:pPr>
            <a:endParaRPr lang="en-US"/>
          </a:p>
        </c:txPr>
        <c:crossAx val="133516288"/>
        <c:crosses val="autoZero"/>
        <c:crossBetween val="between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Picture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-5450774" y="0"/>
          <a:ext cx="3442022" cy="2337131"/>
        </a:xfrm>
        <a:prstGeom xmlns:a="http://schemas.openxmlformats.org/drawingml/2006/main" prst="rect">
          <a:avLst/>
        </a:prstGeom>
        <a:ln xmlns:a="http://schemas.openxmlformats.org/drawingml/2006/main" w="6350">
          <a:solidFill>
            <a:schemeClr val="tx1"/>
          </a:solidFill>
        </a:ln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B564F-4CB4-544A-9135-B0DDDF75A817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88B19-9DA5-4146-B4DE-89BF17F75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32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8B19-9DA5-4146-B4DE-89BF17F755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8B19-9DA5-4146-B4DE-89BF17F755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1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8B19-9DA5-4146-B4DE-89BF17F755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11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8B19-9DA5-4146-B4DE-89BF17F755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11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362761"/>
            <a:ext cx="10058400" cy="196235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418" y="527463"/>
            <a:ext cx="2975000" cy="109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1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95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38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49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smtClean="0"/>
              <a:t>Copyright 2016 RiskLens All Rights Reserved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07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43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75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9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60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4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8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313" y="301408"/>
            <a:ext cx="2171320" cy="80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41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33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458193"/>
            <a:ext cx="10058400" cy="132065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ea typeface="Arial" charset="0"/>
                <a:cs typeface="Arial" charset="0"/>
              </a:rPr>
              <a:t>USING FAIR, DOES </a:t>
            </a:r>
            <a:r>
              <a:rPr lang="en-US" sz="4000" dirty="0">
                <a:solidFill>
                  <a:schemeClr val="tx1"/>
                </a:solidFill>
                <a:ea typeface="Arial" charset="0"/>
                <a:cs typeface="Arial" charset="0"/>
              </a:rPr>
              <a:t>TRAINING HELP REDUCE SPEAR PHISHING RISK</a:t>
            </a:r>
            <a:r>
              <a:rPr lang="en-US" sz="4000" dirty="0" smtClean="0">
                <a:solidFill>
                  <a:schemeClr val="tx1"/>
                </a:solidFill>
                <a:ea typeface="Arial" charset="0"/>
                <a:cs typeface="Arial" charset="0"/>
              </a:rPr>
              <a:t>?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Case Study Shared courtesy of </a:t>
            </a:r>
            <a:r>
              <a:rPr lang="en-US" dirty="0" err="1" smtClean="0"/>
              <a:t>RiskLens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16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CONSIDERATIONS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10</a:t>
            </a:fld>
            <a:endParaRPr lang="en-US" dirty="0"/>
          </a:p>
        </p:txBody>
      </p:sp>
      <p:sp>
        <p:nvSpPr>
          <p:cNvPr id="16" name="Freeform 15"/>
          <p:cNvSpPr/>
          <p:nvPr/>
        </p:nvSpPr>
        <p:spPr>
          <a:xfrm>
            <a:off x="1191382" y="2237764"/>
            <a:ext cx="277676" cy="180114"/>
          </a:xfrm>
          <a:custGeom>
            <a:avLst/>
            <a:gdLst>
              <a:gd name="connsiteX0" fmla="*/ 0 w 463463"/>
              <a:gd name="connsiteY0" fmla="*/ 137787 h 300625"/>
              <a:gd name="connsiteX1" fmla="*/ 162838 w 463463"/>
              <a:gd name="connsiteY1" fmla="*/ 300625 h 300625"/>
              <a:gd name="connsiteX2" fmla="*/ 463463 w 463463"/>
              <a:gd name="connsiteY2" fmla="*/ 0 h 30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3463" h="300625">
                <a:moveTo>
                  <a:pt x="0" y="137787"/>
                </a:moveTo>
                <a:lnTo>
                  <a:pt x="162838" y="300625"/>
                </a:lnTo>
                <a:lnTo>
                  <a:pt x="463463" y="0"/>
                </a:lnTo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1603089" y="2217823"/>
            <a:ext cx="7887866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000" dirty="0"/>
              <a:t>Frequency of phishing campaign emails </a:t>
            </a:r>
            <a:r>
              <a:rPr lang="en-US" sz="2000" dirty="0" smtClean="0"/>
              <a:t>landing in </a:t>
            </a:r>
            <a:r>
              <a:rPr lang="en-US" sz="2000" dirty="0"/>
              <a:t>employee </a:t>
            </a:r>
            <a:r>
              <a:rPr lang="en-US" sz="2000" dirty="0" smtClean="0"/>
              <a:t>inboxes </a:t>
            </a:r>
            <a:endParaRPr lang="en-US" sz="2000" dirty="0"/>
          </a:p>
        </p:txBody>
      </p:sp>
      <p:sp>
        <p:nvSpPr>
          <p:cNvPr id="18" name="Oval 17"/>
          <p:cNvSpPr/>
          <p:nvPr/>
        </p:nvSpPr>
        <p:spPr>
          <a:xfrm>
            <a:off x="1042473" y="2789609"/>
            <a:ext cx="560616" cy="56061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191382" y="2978081"/>
            <a:ext cx="277676" cy="180114"/>
          </a:xfrm>
          <a:custGeom>
            <a:avLst/>
            <a:gdLst>
              <a:gd name="connsiteX0" fmla="*/ 0 w 463463"/>
              <a:gd name="connsiteY0" fmla="*/ 137787 h 300625"/>
              <a:gd name="connsiteX1" fmla="*/ 162838 w 463463"/>
              <a:gd name="connsiteY1" fmla="*/ 300625 h 300625"/>
              <a:gd name="connsiteX2" fmla="*/ 463463 w 463463"/>
              <a:gd name="connsiteY2" fmla="*/ 0 h 30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3463" h="300625">
                <a:moveTo>
                  <a:pt x="0" y="137787"/>
                </a:moveTo>
                <a:lnTo>
                  <a:pt x="162838" y="300625"/>
                </a:lnTo>
                <a:lnTo>
                  <a:pt x="463463" y="0"/>
                </a:lnTo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1611644" y="2868083"/>
            <a:ext cx="9600839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000" dirty="0"/>
              <a:t>Estimating the resistance of the workstation based on </a:t>
            </a:r>
            <a:r>
              <a:rPr lang="en-US" sz="2000" dirty="0" smtClean="0"/>
              <a:t>configuration/patching</a:t>
            </a:r>
            <a:endParaRPr lang="en-US" sz="2000" dirty="0"/>
          </a:p>
        </p:txBody>
      </p:sp>
      <p:sp>
        <p:nvSpPr>
          <p:cNvPr id="21" name="Oval 20"/>
          <p:cNvSpPr/>
          <p:nvPr/>
        </p:nvSpPr>
        <p:spPr>
          <a:xfrm>
            <a:off x="1051029" y="3471164"/>
            <a:ext cx="560616" cy="56061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1191382" y="3661413"/>
            <a:ext cx="277676" cy="180114"/>
          </a:xfrm>
          <a:custGeom>
            <a:avLst/>
            <a:gdLst>
              <a:gd name="connsiteX0" fmla="*/ 0 w 463463"/>
              <a:gd name="connsiteY0" fmla="*/ 137787 h 300625"/>
              <a:gd name="connsiteX1" fmla="*/ 162838 w 463463"/>
              <a:gd name="connsiteY1" fmla="*/ 300625 h 300625"/>
              <a:gd name="connsiteX2" fmla="*/ 463463 w 463463"/>
              <a:gd name="connsiteY2" fmla="*/ 0 h 30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3463" h="300625">
                <a:moveTo>
                  <a:pt x="0" y="137787"/>
                </a:moveTo>
                <a:lnTo>
                  <a:pt x="162838" y="300625"/>
                </a:lnTo>
                <a:lnTo>
                  <a:pt x="463463" y="0"/>
                </a:lnTo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Rectangle 22"/>
          <p:cNvSpPr/>
          <p:nvPr/>
        </p:nvSpPr>
        <p:spPr>
          <a:xfrm>
            <a:off x="1611645" y="3551415"/>
            <a:ext cx="7772329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000" dirty="0"/>
              <a:t>The probability that an employee will take action on the email </a:t>
            </a:r>
            <a:r>
              <a:rPr lang="en-US" sz="2000" dirty="0" smtClean="0"/>
              <a:t>by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1771047" y="3920747"/>
            <a:ext cx="42280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000" dirty="0"/>
              <a:t>clicking </a:t>
            </a:r>
            <a:r>
              <a:rPr lang="en-US" sz="2000" dirty="0" smtClean="0"/>
              <a:t>links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000" dirty="0" smtClean="0"/>
              <a:t>opening attachments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000" dirty="0" smtClean="0"/>
              <a:t>providing </a:t>
            </a:r>
            <a:r>
              <a:rPr lang="en-US" sz="2000" dirty="0"/>
              <a:t>sensitive information</a:t>
            </a:r>
          </a:p>
        </p:txBody>
      </p:sp>
      <p:sp>
        <p:nvSpPr>
          <p:cNvPr id="25" name="Oval 24"/>
          <p:cNvSpPr/>
          <p:nvPr/>
        </p:nvSpPr>
        <p:spPr>
          <a:xfrm>
            <a:off x="1042473" y="2104966"/>
            <a:ext cx="560616" cy="56061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183943" y="2293736"/>
            <a:ext cx="277676" cy="180114"/>
          </a:xfrm>
          <a:custGeom>
            <a:avLst/>
            <a:gdLst>
              <a:gd name="connsiteX0" fmla="*/ 0 w 463463"/>
              <a:gd name="connsiteY0" fmla="*/ 137787 h 300625"/>
              <a:gd name="connsiteX1" fmla="*/ 162838 w 463463"/>
              <a:gd name="connsiteY1" fmla="*/ 300625 h 300625"/>
              <a:gd name="connsiteX2" fmla="*/ 463463 w 463463"/>
              <a:gd name="connsiteY2" fmla="*/ 0 h 30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3463" h="300625">
                <a:moveTo>
                  <a:pt x="0" y="137787"/>
                </a:moveTo>
                <a:lnTo>
                  <a:pt x="162838" y="300625"/>
                </a:lnTo>
                <a:lnTo>
                  <a:pt x="463463" y="0"/>
                </a:lnTo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6533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FAIR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56383" y="2081011"/>
            <a:ext cx="2369974" cy="466530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Risk</a:t>
            </a:r>
          </a:p>
        </p:txBody>
      </p:sp>
      <p:sp>
        <p:nvSpPr>
          <p:cNvPr id="7" name="Rectangle 6"/>
          <p:cNvSpPr/>
          <p:nvPr/>
        </p:nvSpPr>
        <p:spPr>
          <a:xfrm>
            <a:off x="1588856" y="4842872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Contact Frequency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1294" y="4842872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Probability of Action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733732" y="4842872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Capability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06170" y="4842872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Resistance Strength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023484" y="4842872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Event Frequency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095923" y="4842872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Magnitude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25563" y="3884929"/>
            <a:ext cx="1366938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Event Frequency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70439" y="3884929"/>
            <a:ext cx="1366938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Vulnerability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15315" y="3884929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Primary Loss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60192" y="3884929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Secondary Loss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36605" y="2926987"/>
            <a:ext cx="1889730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Event Frequency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26357" y="2926987"/>
            <a:ext cx="1889730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Magnitude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9" name="Elbow Connector 18"/>
          <p:cNvCxnSpPr>
            <a:stCxn id="6" idx="2"/>
            <a:endCxn id="17" idx="0"/>
          </p:cNvCxnSpPr>
          <p:nvPr/>
        </p:nvCxnSpPr>
        <p:spPr>
          <a:xfrm rot="5400000">
            <a:off x="4571697" y="1657314"/>
            <a:ext cx="379446" cy="2159900"/>
          </a:xfrm>
          <a:prstGeom prst="bentConnector3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6" idx="2"/>
            <a:endCxn id="18" idx="0"/>
          </p:cNvCxnSpPr>
          <p:nvPr/>
        </p:nvCxnSpPr>
        <p:spPr>
          <a:xfrm rot="16200000" flipH="1">
            <a:off x="6716573" y="1672338"/>
            <a:ext cx="379446" cy="2129852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7" idx="2"/>
            <a:endCxn id="13" idx="0"/>
          </p:cNvCxnSpPr>
          <p:nvPr/>
        </p:nvCxnSpPr>
        <p:spPr>
          <a:xfrm rot="5400000">
            <a:off x="2955528" y="3158987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7" idx="2"/>
            <a:endCxn id="14" idx="0"/>
          </p:cNvCxnSpPr>
          <p:nvPr/>
        </p:nvCxnSpPr>
        <p:spPr>
          <a:xfrm rot="16200000" flipH="1">
            <a:off x="4027966" y="3158987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5" idx="0"/>
            <a:endCxn id="18" idx="2"/>
          </p:cNvCxnSpPr>
          <p:nvPr/>
        </p:nvCxnSpPr>
        <p:spPr>
          <a:xfrm rot="5400000" flipH="1" flipV="1">
            <a:off x="7245280" y="3158987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6" idx="0"/>
            <a:endCxn id="18" idx="2"/>
          </p:cNvCxnSpPr>
          <p:nvPr/>
        </p:nvCxnSpPr>
        <p:spPr>
          <a:xfrm rot="16200000" flipV="1">
            <a:off x="8317719" y="3158986"/>
            <a:ext cx="379446" cy="107243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3" idx="2"/>
            <a:endCxn id="7" idx="0"/>
          </p:cNvCxnSpPr>
          <p:nvPr/>
        </p:nvCxnSpPr>
        <p:spPr>
          <a:xfrm rot="5400000">
            <a:off x="2151200" y="438503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3" idx="2"/>
            <a:endCxn id="8" idx="0"/>
          </p:cNvCxnSpPr>
          <p:nvPr/>
        </p:nvCxnSpPr>
        <p:spPr>
          <a:xfrm rot="16200000" flipH="1">
            <a:off x="2687418" y="4385038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4" idx="2"/>
            <a:endCxn id="9" idx="0"/>
          </p:cNvCxnSpPr>
          <p:nvPr/>
        </p:nvCxnSpPr>
        <p:spPr>
          <a:xfrm rot="5400000">
            <a:off x="4296076" y="438503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4" idx="2"/>
            <a:endCxn id="10" idx="0"/>
          </p:cNvCxnSpPr>
          <p:nvPr/>
        </p:nvCxnSpPr>
        <p:spPr>
          <a:xfrm rot="16200000" flipH="1">
            <a:off x="4832294" y="4385038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6" idx="2"/>
            <a:endCxn id="11" idx="0"/>
          </p:cNvCxnSpPr>
          <p:nvPr/>
        </p:nvCxnSpPr>
        <p:spPr>
          <a:xfrm rot="5400000">
            <a:off x="8585828" y="4385038"/>
            <a:ext cx="379447" cy="53622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6" idx="2"/>
            <a:endCxn id="12" idx="0"/>
          </p:cNvCxnSpPr>
          <p:nvPr/>
        </p:nvCxnSpPr>
        <p:spPr>
          <a:xfrm rot="16200000" flipH="1">
            <a:off x="9122047" y="4385038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936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INPUT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097280" y="1905224"/>
            <a:ext cx="4128211" cy="1127249"/>
            <a:chOff x="187005" y="1140218"/>
            <a:chExt cx="4128211" cy="1127249"/>
          </a:xfrm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187005" y="1478236"/>
              <a:ext cx="4128211" cy="78923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>
                  <a:solidFill>
                    <a:srgbClr val="000000"/>
                  </a:solidFill>
                </a:rPr>
                <a:t>Incident </a:t>
              </a:r>
              <a:r>
                <a:rPr lang="en-US" sz="1800" dirty="0" smtClean="0">
                  <a:solidFill>
                    <a:srgbClr val="000000"/>
                  </a:solidFill>
                </a:rPr>
                <a:t>response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Investigation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7005" y="1140218"/>
              <a:ext cx="20099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PRIMARY LOSSES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75573" y="1465709"/>
              <a:ext cx="4039643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097280" y="3004480"/>
            <a:ext cx="5066014" cy="2491277"/>
            <a:chOff x="187005" y="1140218"/>
            <a:chExt cx="5066014" cy="2491277"/>
          </a:xfrm>
        </p:grpSpPr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187005" y="1478237"/>
              <a:ext cx="5066014" cy="215325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>
                  <a:solidFill>
                    <a:srgbClr val="000000"/>
                  </a:solidFill>
                </a:rPr>
                <a:t>Notification / credit </a:t>
              </a:r>
              <a:r>
                <a:rPr lang="en-US" sz="1800" dirty="0" smtClean="0">
                  <a:solidFill>
                    <a:srgbClr val="000000"/>
                  </a:solidFill>
                </a:rPr>
                <a:t>monitoring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Regulatory notification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Possible </a:t>
              </a:r>
              <a:r>
                <a:rPr lang="en-US" sz="1800" dirty="0">
                  <a:solidFill>
                    <a:srgbClr val="000000"/>
                  </a:solidFill>
                </a:rPr>
                <a:t>fines / </a:t>
              </a:r>
              <a:r>
                <a:rPr lang="en-US" sz="1800" dirty="0" smtClean="0">
                  <a:solidFill>
                    <a:srgbClr val="000000"/>
                  </a:solidFill>
                </a:rPr>
                <a:t>judgments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Customer </a:t>
              </a:r>
              <a:r>
                <a:rPr lang="en-US" sz="1800" dirty="0">
                  <a:solidFill>
                    <a:srgbClr val="000000"/>
                  </a:solidFill>
                </a:rPr>
                <a:t>service </a:t>
              </a:r>
              <a:r>
                <a:rPr lang="en-US" sz="1800" dirty="0" smtClean="0">
                  <a:solidFill>
                    <a:srgbClr val="000000"/>
                  </a:solidFill>
                </a:rPr>
                <a:t>requests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Potential litigation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Loss </a:t>
              </a:r>
              <a:r>
                <a:rPr lang="en-US" sz="1800" dirty="0">
                  <a:solidFill>
                    <a:srgbClr val="000000"/>
                  </a:solidFill>
                </a:rPr>
                <a:t>of current/future customers (</a:t>
              </a:r>
              <a:r>
                <a:rPr lang="en-US" sz="1800" dirty="0" smtClean="0">
                  <a:solidFill>
                    <a:srgbClr val="000000"/>
                  </a:solidFill>
                </a:rPr>
                <a:t>reputation)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Card </a:t>
              </a:r>
              <a:r>
                <a:rPr lang="en-US" sz="1800" dirty="0">
                  <a:solidFill>
                    <a:srgbClr val="000000"/>
                  </a:solidFill>
                </a:rPr>
                <a:t>replacement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7005" y="1140218"/>
              <a:ext cx="23108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SECONDARY LOSSES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75573" y="1465709"/>
              <a:ext cx="4039643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180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SUPPORT / ROI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75209" y="1943304"/>
            <a:ext cx="9379066" cy="1045269"/>
            <a:chOff x="-235066" y="1109440"/>
            <a:chExt cx="9379066" cy="1045269"/>
          </a:xfrm>
        </p:grpSpPr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-235066" y="1309495"/>
              <a:ext cx="8068327" cy="84521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>
                <a:buNone/>
              </a:pPr>
              <a:endParaRPr lang="en-US" sz="1600" dirty="0" smtClean="0">
                <a:latin typeface="+mj-lt"/>
              </a:endParaRPr>
            </a:p>
            <a:p>
              <a:pPr lvl="1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chemeClr val="tx1"/>
                  </a:solidFill>
                </a:rPr>
                <a:t>Training did not show any material reduction of risk associated with phishing campaigns</a:t>
              </a:r>
            </a:p>
            <a:p>
              <a:pPr lvl="1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chemeClr val="tx1"/>
                  </a:solidFill>
                </a:rPr>
                <a:t>Management decided to pursue an alternative phishing-related control, email sandboxing, over training</a:t>
              </a:r>
            </a:p>
            <a:p>
              <a:pPr lvl="1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chemeClr val="tx1"/>
                  </a:solidFill>
                </a:rPr>
                <a:t>Sandboxing </a:t>
              </a:r>
              <a:r>
                <a:rPr lang="en-US" dirty="0">
                  <a:solidFill>
                    <a:schemeClr val="tx1"/>
                  </a:solidFill>
                </a:rPr>
                <a:t>has higher costs, but the risk reduction </a:t>
              </a:r>
              <a:r>
                <a:rPr lang="en-US" dirty="0" smtClean="0">
                  <a:solidFill>
                    <a:schemeClr val="tx1"/>
                  </a:solidFill>
                </a:rPr>
                <a:t>was </a:t>
              </a:r>
              <a:r>
                <a:rPr lang="en-US" dirty="0">
                  <a:solidFill>
                    <a:schemeClr val="tx1"/>
                  </a:solidFill>
                </a:rPr>
                <a:t>far more </a:t>
              </a:r>
              <a:r>
                <a:rPr lang="en-US" dirty="0" smtClean="0">
                  <a:solidFill>
                    <a:schemeClr val="tx1"/>
                  </a:solidFill>
                </a:rPr>
                <a:t>significant (separate analysis conducted)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7005" y="1109440"/>
              <a:ext cx="6741461" cy="400110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THIS ANALYSIS SUPPORTED MANAGEMENT’S PRIORITIZATION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75573" y="1465709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0098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SCOPING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1196408" y="1935926"/>
            <a:ext cx="8956995" cy="763738"/>
            <a:chOff x="187005" y="1140218"/>
            <a:chExt cx="8956995" cy="763738"/>
          </a:xfrm>
        </p:grpSpPr>
        <p:sp>
          <p:nvSpPr>
            <p:cNvPr id="23" name="Content Placeholder 2"/>
            <p:cNvSpPr txBox="1">
              <a:spLocks/>
            </p:cNvSpPr>
            <p:nvPr/>
          </p:nvSpPr>
          <p:spPr>
            <a:xfrm>
              <a:off x="187005" y="1478235"/>
              <a:ext cx="8769991" cy="42572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buNone/>
              </a:pPr>
              <a:r>
                <a:rPr lang="en-US" sz="1800" dirty="0">
                  <a:solidFill>
                    <a:schemeClr val="tx1"/>
                  </a:solidFill>
                </a:rPr>
                <a:t>Understand </a:t>
              </a:r>
              <a:r>
                <a:rPr lang="en-US" sz="1800" dirty="0" smtClean="0">
                  <a:solidFill>
                    <a:schemeClr val="tx1"/>
                  </a:solidFill>
                </a:rPr>
                <a:t>if training can reduce risk associated </a:t>
              </a:r>
              <a:r>
                <a:rPr lang="en-US" sz="1800" dirty="0">
                  <a:solidFill>
                    <a:schemeClr val="tx1"/>
                  </a:solidFill>
                </a:rPr>
                <a:t>with </a:t>
              </a:r>
              <a:r>
                <a:rPr lang="en-US" sz="1800" dirty="0" smtClean="0">
                  <a:solidFill>
                    <a:schemeClr val="tx1"/>
                  </a:solidFill>
                </a:rPr>
                <a:t>spear </a:t>
              </a:r>
              <a:r>
                <a:rPr lang="en-US" sz="1800" dirty="0">
                  <a:solidFill>
                    <a:schemeClr val="tx1"/>
                  </a:solidFill>
                </a:rPr>
                <a:t>and </a:t>
              </a:r>
              <a:r>
                <a:rPr lang="en-US" sz="1800" dirty="0" smtClean="0">
                  <a:solidFill>
                    <a:schemeClr val="tx1"/>
                  </a:solidFill>
                </a:rPr>
                <a:t>regular </a:t>
              </a:r>
              <a:r>
                <a:rPr lang="en-US" sz="1800" dirty="0">
                  <a:solidFill>
                    <a:schemeClr val="tx1"/>
                  </a:solidFill>
                </a:rPr>
                <a:t>p</a:t>
              </a:r>
              <a:r>
                <a:rPr lang="en-US" sz="1800" dirty="0" smtClean="0">
                  <a:solidFill>
                    <a:schemeClr val="tx1"/>
                  </a:solidFill>
                </a:rPr>
                <a:t>hishing</a:t>
              </a:r>
              <a:endParaRPr lang="en-US" sz="1800" dirty="0">
                <a:solidFill>
                  <a:schemeClr val="tx1"/>
                </a:solidFill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1600" dirty="0">
                <a:latin typeface="+mj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7005" y="1140218"/>
              <a:ext cx="32976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RISK SCENARIO DESCRIPTION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75573" y="1465709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196408" y="2831474"/>
            <a:ext cx="8956995" cy="763738"/>
            <a:chOff x="187005" y="2025390"/>
            <a:chExt cx="8956995" cy="763738"/>
          </a:xfrm>
        </p:grpSpPr>
        <p:sp>
          <p:nvSpPr>
            <p:cNvPr id="27" name="Content Placeholder 2"/>
            <p:cNvSpPr txBox="1">
              <a:spLocks/>
            </p:cNvSpPr>
            <p:nvPr/>
          </p:nvSpPr>
          <p:spPr>
            <a:xfrm>
              <a:off x="187005" y="2363407"/>
              <a:ext cx="8769991" cy="4257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Sensitive </a:t>
              </a:r>
              <a:r>
                <a:rPr lang="en-US" sz="1800" dirty="0">
                  <a:solidFill>
                    <a:schemeClr val="tx1"/>
                  </a:solidFill>
                </a:rPr>
                <a:t>customer</a:t>
              </a:r>
              <a:r>
                <a:rPr lang="en-US" sz="1800" dirty="0">
                  <a:solidFill>
                    <a:srgbClr val="000000"/>
                  </a:solidFill>
                </a:rPr>
                <a:t> data (PII &amp; potentially HIPAA) stored on internal systems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87005" y="2025390"/>
              <a:ext cx="26035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ASSET(S) DESCRIPTION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275573" y="2350881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1196408" y="3727022"/>
            <a:ext cx="8956995" cy="763738"/>
            <a:chOff x="187005" y="2891773"/>
            <a:chExt cx="8956995" cy="763738"/>
          </a:xfrm>
        </p:grpSpPr>
        <p:sp>
          <p:nvSpPr>
            <p:cNvPr id="31" name="Content Placeholder 2"/>
            <p:cNvSpPr txBox="1">
              <a:spLocks/>
            </p:cNvSpPr>
            <p:nvPr/>
          </p:nvSpPr>
          <p:spPr>
            <a:xfrm>
              <a:off x="187005" y="3229790"/>
              <a:ext cx="8769991" cy="4257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sz="1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7005" y="2891773"/>
              <a:ext cx="12846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LOSS TYPE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275573" y="3217264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1196408" y="4622571"/>
            <a:ext cx="8956995" cy="763738"/>
            <a:chOff x="187005" y="3826863"/>
            <a:chExt cx="8956995" cy="763738"/>
          </a:xfrm>
        </p:grpSpPr>
        <p:sp>
          <p:nvSpPr>
            <p:cNvPr id="35" name="Content Placeholder 2"/>
            <p:cNvSpPr txBox="1">
              <a:spLocks/>
            </p:cNvSpPr>
            <p:nvPr/>
          </p:nvSpPr>
          <p:spPr>
            <a:xfrm>
              <a:off x="187005" y="4164880"/>
              <a:ext cx="8769991" cy="4257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500"/>
                </a:spcAft>
                <a:buNone/>
                <a:defRPr sz="1800">
                  <a:solidFill>
                    <a:srgbClr val="000000"/>
                  </a:solidFill>
                </a:defRPr>
              </a:pPr>
              <a:r>
                <a:rPr lang="en-US" sz="1800" dirty="0"/>
                <a:t>Targeted </a:t>
              </a:r>
              <a:r>
                <a:rPr lang="en-US" sz="1800" dirty="0" smtClean="0"/>
                <a:t>spear </a:t>
              </a:r>
              <a:r>
                <a:rPr lang="en-US" sz="1800" dirty="0"/>
                <a:t>and </a:t>
              </a:r>
              <a:r>
                <a:rPr lang="en-US" sz="1800" dirty="0" smtClean="0"/>
                <a:t>regular phishing attacks </a:t>
              </a:r>
              <a:r>
                <a:rPr lang="en-US" sz="1800" dirty="0"/>
                <a:t>by external threats</a:t>
              </a:r>
              <a:endParaRPr lang="en-US" sz="1800" dirty="0">
                <a:sym typeface="Helvetica Neue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7005" y="3826863"/>
              <a:ext cx="26532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</a:rPr>
                <a:t>THREAT(S) </a:t>
              </a:r>
              <a:r>
                <a:rPr lang="en-US" sz="2000" b="1" dirty="0" smtClean="0">
                  <a:solidFill>
                    <a:schemeClr val="accent1"/>
                  </a:solidFill>
                </a:rPr>
                <a:t>DESCRIPTION</a:t>
              </a:r>
              <a:endParaRPr lang="en-US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275573" y="4152354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1196408" y="4101611"/>
            <a:ext cx="3543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Confidentiality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94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SCOPING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46909" y="2018805"/>
            <a:ext cx="706581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000" dirty="0" smtClean="0"/>
              <a:t>Assessing Risk Reduction By Comparison of Scenarios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dirty="0">
                <a:cs typeface="Arial" panose="020B0604020202020204" pitchFamily="34" charset="0"/>
              </a:rPr>
              <a:t>A</a:t>
            </a:r>
            <a:r>
              <a:rPr lang="en-US" dirty="0" smtClean="0">
                <a:cs typeface="Arial" panose="020B0604020202020204" pitchFamily="34" charset="0"/>
              </a:rPr>
              <a:t>ssessed current state’s risk based on known controls in place today*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cs typeface="Arial" panose="020B0604020202020204" pitchFamily="34" charset="0"/>
              </a:rPr>
              <a:t>Assessed how much risk there would be, given the implementation of a phishing awareness/training program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246906" y="4445973"/>
            <a:ext cx="63414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  <a:defRPr sz="2000">
                <a:solidFill>
                  <a:srgbClr val="000000"/>
                </a:solidFill>
              </a:defRPr>
            </a:pPr>
            <a:r>
              <a:rPr lang="en-US" sz="1400" dirty="0" smtClean="0">
                <a:solidFill>
                  <a:schemeClr val="accent1"/>
                </a:solidFill>
                <a:cs typeface="Arial" panose="020B0604020202020204" pitchFamily="34" charset="0"/>
              </a:rPr>
              <a:t>*</a:t>
            </a:r>
            <a:r>
              <a:rPr lang="en-US" sz="1400" b="1" dirty="0" smtClean="0">
                <a:solidFill>
                  <a:schemeClr val="accent1"/>
                </a:solidFill>
                <a:ea typeface="Helvetica Neue"/>
                <a:cs typeface="Arial" panose="020B0604020202020204" pitchFamily="34" charset="0"/>
                <a:sym typeface="Helvetica Neue"/>
              </a:rPr>
              <a:t>ASSUMPTION: </a:t>
            </a:r>
            <a:r>
              <a:rPr lang="en-US" sz="1400" dirty="0">
                <a:cs typeface="Arial" panose="020B0604020202020204" pitchFamily="34" charset="0"/>
              </a:rPr>
              <a:t>Current </a:t>
            </a:r>
            <a:r>
              <a:rPr lang="en-US" sz="1400" dirty="0" smtClean="0">
                <a:cs typeface="Arial" panose="020B0604020202020204" pitchFamily="34" charset="0"/>
              </a:rPr>
              <a:t>state included </a:t>
            </a:r>
            <a:r>
              <a:rPr lang="en-US" sz="1400" dirty="0">
                <a:cs typeface="Arial" panose="020B0604020202020204" pitchFamily="34" charset="0"/>
              </a:rPr>
              <a:t>various email filtering/gateway controls that reduce the number of phishing emails that arrive </a:t>
            </a:r>
            <a:r>
              <a:rPr lang="en-US" sz="1400" dirty="0" smtClean="0">
                <a:cs typeface="Arial" panose="020B0604020202020204" pitchFamily="34" charset="0"/>
              </a:rPr>
              <a:t>in </a:t>
            </a:r>
            <a:r>
              <a:rPr lang="en-US" sz="1400" dirty="0">
                <a:cs typeface="Arial" panose="020B0604020202020204" pitchFamily="34" charset="0"/>
              </a:rPr>
              <a:t>an employee’s inbox. </a:t>
            </a:r>
            <a:endParaRPr lang="en-US" sz="14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042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</a:t>
            </a: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4</a:t>
            </a:fld>
            <a:endParaRPr lang="en-US" dirty="0"/>
          </a:p>
        </p:txBody>
      </p:sp>
      <p:sp>
        <p:nvSpPr>
          <p:cNvPr id="23" name="Shape 166"/>
          <p:cNvSpPr/>
          <p:nvPr/>
        </p:nvSpPr>
        <p:spPr>
          <a:xfrm>
            <a:off x="1480451" y="2616981"/>
            <a:ext cx="8398981" cy="3857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1887" tIns="31887" rIns="31887" bIns="31887" anchor="ctr">
            <a:normAutofit/>
          </a:bodyPr>
          <a:lstStyle>
            <a:lvl1pPr>
              <a:spcBef>
                <a:spcPts val="2500"/>
              </a:spcBef>
              <a:defRPr sz="3000" b="1"/>
            </a:lvl1pPr>
          </a:lstStyle>
          <a:p>
            <a:pPr algn="ctr"/>
            <a:r>
              <a:rPr lang="en-US" sz="1800" dirty="0" smtClean="0">
                <a:solidFill>
                  <a:schemeClr val="accent1"/>
                </a:solidFill>
              </a:rPr>
              <a:t>ANNUALIZED REDUCTION IN LOSS EXPOSURE (RISK)</a:t>
            </a: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25" name="Shape 165"/>
          <p:cNvSpPr txBox="1">
            <a:spLocks/>
          </p:cNvSpPr>
          <p:nvPr/>
        </p:nvSpPr>
        <p:spPr>
          <a:xfrm>
            <a:off x="1648514" y="1869755"/>
            <a:ext cx="9042868" cy="528924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Tx/>
              <a:buFont typeface="Calibri" panose="020F0502020204030204" pitchFamily="34" charset="0"/>
              <a:buNone/>
              <a:defRPr sz="3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RISK</a:t>
            </a:r>
            <a:r>
              <a:rPr lang="en-US" sz="2000" dirty="0" smtClean="0">
                <a:solidFill>
                  <a:schemeClr val="tx1"/>
                </a:solidFill>
              </a:rPr>
              <a:t> = Frequency x Magnitude of future loss. We express risk in terms of loss exposure.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140"/>
          <p:cNvGraphicFramePr/>
          <p:nvPr>
            <p:extLst>
              <p:ext uri="{D42A27DB-BD31-4B8C-83A1-F6EECF244321}">
                <p14:modId xmlns:p14="http://schemas.microsoft.com/office/powerpoint/2010/main" val="65571468"/>
              </p:ext>
            </p:extLst>
          </p:nvPr>
        </p:nvGraphicFramePr>
        <p:xfrm>
          <a:off x="748093" y="3157406"/>
          <a:ext cx="5640832" cy="2180596"/>
        </p:xfrm>
        <a:graphic>
          <a:graphicData uri="http://schemas.openxmlformats.org/drawingml/2006/table">
            <a:tbl>
              <a:tblPr/>
              <a:tblGrid>
                <a:gridCol w="1195965"/>
                <a:gridCol w="1060399"/>
                <a:gridCol w="933254"/>
                <a:gridCol w="1238329"/>
                <a:gridCol w="1212885"/>
              </a:tblGrid>
              <a:tr h="592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b="0" u="none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Analysis</a:t>
                      </a:r>
                    </a:p>
                  </a:txBody>
                  <a:tcPr marL="50800" marR="50800" marT="50800" marB="50800" anchor="b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b="1" u="sng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Minimum*</a:t>
                      </a:r>
                      <a:endParaRPr sz="1600" b="1" u="sng" dirty="0">
                        <a:solidFill>
                          <a:schemeClr val="bg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0800" marR="50800" marT="50800" marB="50800" anchor="b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b="1" u="sng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Average</a:t>
                      </a:r>
                    </a:p>
                  </a:txBody>
                  <a:tcPr marL="50800" marR="50800" marT="50800" marB="50800" anchor="b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b="1" u="sng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Maximum*</a:t>
                      </a:r>
                      <a:endParaRPr sz="1600" b="1" u="sng" dirty="0">
                        <a:solidFill>
                          <a:schemeClr val="bg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0800" marR="50800" marT="50800" marB="50800" anchor="b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b="1" u="sng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CHANGE</a:t>
                      </a:r>
                    </a:p>
                  </a:txBody>
                  <a:tcPr marL="50800" marR="50800" marT="50800" marB="50800" anchor="b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>
                      <a:solidFill>
                        <a:srgbClr val="606060"/>
                      </a:solidFill>
                      <a:miter lim="400000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592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Current </a:t>
                      </a:r>
                      <a:r>
                        <a:rPr sz="160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State</a:t>
                      </a:r>
                      <a:endParaRPr sz="1600" dirty="0">
                        <a:solidFill>
                          <a:schemeClr val="bg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lang="en-US"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K</a:t>
                      </a:r>
                      <a:endParaRPr sz="1600" dirty="0">
                        <a:solidFill>
                          <a:srgbClr val="53585F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0800" marR="50800" marT="50800" marB="50800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lang="en-US"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r>
                        <a:rPr lang="en-US"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r>
                        <a:rPr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K</a:t>
                      </a:r>
                      <a:endParaRPr sz="1600" dirty="0">
                        <a:solidFill>
                          <a:srgbClr val="53585F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0800" marR="50800" marT="50800" marB="50800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dirty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2.</a:t>
                      </a:r>
                      <a:r>
                        <a:rPr lang="en-US"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sz="1600" dirty="0">
                        <a:solidFill>
                          <a:srgbClr val="53585F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0800" marR="50800" marT="50800" marB="50800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Average</a:t>
                      </a:r>
                      <a:r>
                        <a:rPr lang="en-US" sz="1600" b="1" baseline="0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loss</a:t>
                      </a:r>
                      <a:r>
                        <a:rPr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exposure reduction</a:t>
                      </a:r>
                      <a:r>
                        <a:rPr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US"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sz="1600" b="1" dirty="0" smtClean="0">
                          <a:latin typeface="+mn-lt"/>
                          <a:ea typeface="Arial"/>
                          <a:cs typeface="Arial"/>
                          <a:sym typeface="Arial"/>
                        </a:rPr>
                        <a:t>K</a:t>
                      </a:r>
                      <a:endParaRPr sz="1600" b="1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0800" marR="50800" marT="50800" marB="50800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>
                      <a:solidFill>
                        <a:srgbClr val="606060"/>
                      </a:solidFill>
                      <a:miter lim="400000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9955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w/ Awareness Training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dirty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$2K</a:t>
                      </a:r>
                    </a:p>
                  </a:txBody>
                  <a:tcPr marL="50800" marR="50800" marT="50800" marB="50800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lang="en-US"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385</a:t>
                      </a:r>
                      <a:r>
                        <a:rPr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K</a:t>
                      </a:r>
                      <a:endParaRPr sz="1600" dirty="0">
                        <a:solidFill>
                          <a:srgbClr val="53585F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0800" marR="50800" marT="50800" marB="50800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 Neue Light"/>
                          <a:ea typeface="Helvetica Neue Light"/>
                          <a:cs typeface="Helvetica Neue Light"/>
                        </a:defRPr>
                      </a:lvl9pPr>
                    </a:lstStyle>
                    <a:p>
                      <a:pPr lvl="0" algn="ctr" defTabSz="914400">
                        <a:defRPr b="0"/>
                      </a:pPr>
                      <a:r>
                        <a:rPr sz="1600" dirty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.2</a:t>
                      </a:r>
                      <a:r>
                        <a:rPr sz="16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sz="1600" dirty="0">
                        <a:solidFill>
                          <a:srgbClr val="53585F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0800" marR="50800" marT="50800" marB="50800" anchor="ctr" horzOverflow="overflow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36" y="3129192"/>
            <a:ext cx="3868747" cy="249971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48093" y="5628904"/>
            <a:ext cx="6234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>
                <a:solidFill>
                  <a:srgbClr val="53585F"/>
                </a:solidFill>
                <a:ea typeface="Arial"/>
                <a:cs typeface="Arial"/>
                <a:sym typeface="Arial"/>
              </a:rPr>
              <a:t>*Min represents the more probable 10th percentile of simulation results.</a:t>
            </a:r>
            <a:br>
              <a:rPr lang="en-US" sz="1400" dirty="0">
                <a:solidFill>
                  <a:srgbClr val="53585F"/>
                </a:solidFill>
                <a:ea typeface="Arial"/>
                <a:cs typeface="Arial"/>
                <a:sym typeface="Arial"/>
              </a:rPr>
            </a:br>
            <a:r>
              <a:rPr lang="en-US" sz="1400" dirty="0">
                <a:solidFill>
                  <a:srgbClr val="53585F"/>
                </a:solidFill>
                <a:ea typeface="Arial"/>
                <a:cs typeface="Arial"/>
                <a:sym typeface="Arial"/>
              </a:rPr>
              <a:t>*Max represents the more probable 90th percentile of simulation results</a:t>
            </a:r>
            <a:r>
              <a:rPr lang="en-US" sz="1400" dirty="0" smtClean="0">
                <a:solidFill>
                  <a:srgbClr val="53585F"/>
                </a:solidFill>
                <a:ea typeface="Arial"/>
                <a:cs typeface="Arial"/>
                <a:sym typeface="Arial"/>
              </a:rPr>
              <a:t>.</a:t>
            </a:r>
            <a:endParaRPr lang="en-US" sz="1400" dirty="0">
              <a:solidFill>
                <a:srgbClr val="53585F"/>
              </a:solidFill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496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Shape 165"/>
          <p:cNvSpPr txBox="1">
            <a:spLocks/>
          </p:cNvSpPr>
          <p:nvPr/>
        </p:nvSpPr>
        <p:spPr>
          <a:xfrm>
            <a:off x="1970390" y="1999374"/>
            <a:ext cx="7553107" cy="528924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Tx/>
              <a:buFont typeface="Calibri" panose="020F0502020204030204" pitchFamily="34" charset="0"/>
              <a:buNone/>
              <a:defRPr sz="3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latinLnBrk="1" hangingPunct="0"/>
            <a:r>
              <a:rPr lang="en-US" sz="2000" b="1" dirty="0">
                <a:solidFill>
                  <a:schemeClr val="accent1"/>
                </a:solidFill>
              </a:rPr>
              <a:t>Estimated Loss Exposure for a Single Event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graphicFrame>
        <p:nvGraphicFramePr>
          <p:cNvPr id="12" name="Chart 173"/>
          <p:cNvGraphicFramePr/>
          <p:nvPr>
            <p:extLst>
              <p:ext uri="{D42A27DB-BD31-4B8C-83A1-F6EECF244321}">
                <p14:modId xmlns:p14="http://schemas.microsoft.com/office/powerpoint/2010/main" val="3273506876"/>
              </p:ext>
            </p:extLst>
          </p:nvPr>
        </p:nvGraphicFramePr>
        <p:xfrm>
          <a:off x="6473132" y="2683823"/>
          <a:ext cx="4646922" cy="2404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346" y="2683823"/>
            <a:ext cx="4119233" cy="2491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222416" y="5468335"/>
            <a:ext cx="8345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>
                <a:solidFill>
                  <a:srgbClr val="53585F"/>
                </a:solidFill>
              </a:rPr>
              <a:t>* There is an additional probability assigned to the </a:t>
            </a:r>
            <a:r>
              <a:rPr lang="en-US" sz="1400" dirty="0" smtClean="0">
                <a:solidFill>
                  <a:srgbClr val="53585F"/>
                </a:solidFill>
              </a:rPr>
              <a:t>likelihood; </a:t>
            </a:r>
            <a:r>
              <a:rPr lang="en-US" sz="1400" dirty="0">
                <a:solidFill>
                  <a:srgbClr val="53585F"/>
                </a:solidFill>
              </a:rPr>
              <a:t>when a phishing email campaign is successful, the </a:t>
            </a:r>
            <a:r>
              <a:rPr lang="en-US" sz="1400" dirty="0" smtClean="0">
                <a:solidFill>
                  <a:srgbClr val="53585F"/>
                </a:solidFill>
              </a:rPr>
              <a:t>threat actor is able </a:t>
            </a:r>
            <a:r>
              <a:rPr lang="en-US" sz="1400" dirty="0">
                <a:solidFill>
                  <a:srgbClr val="53585F"/>
                </a:solidFill>
              </a:rPr>
              <a:t>to leverage that foothold </a:t>
            </a:r>
            <a:r>
              <a:rPr lang="en-US" sz="1400" dirty="0" smtClean="0">
                <a:solidFill>
                  <a:srgbClr val="53585F"/>
                </a:solidFill>
              </a:rPr>
              <a:t>to </a:t>
            </a:r>
            <a:r>
              <a:rPr lang="en-US" sz="1400" dirty="0">
                <a:solidFill>
                  <a:srgbClr val="53585F"/>
                </a:solidFill>
              </a:rPr>
              <a:t>identify, obtain, and </a:t>
            </a:r>
            <a:r>
              <a:rPr lang="en-US" sz="1400" dirty="0" err="1">
                <a:solidFill>
                  <a:srgbClr val="53585F"/>
                </a:solidFill>
              </a:rPr>
              <a:t>exfiltrate</a:t>
            </a:r>
            <a:r>
              <a:rPr lang="en-US" sz="1400" dirty="0">
                <a:solidFill>
                  <a:srgbClr val="53585F"/>
                </a:solidFill>
              </a:rPr>
              <a:t> sensitive data successfully.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84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RESULTS	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6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87532" y="2397343"/>
            <a:ext cx="9048997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chemeClr val="accent1"/>
                </a:solidFill>
              </a:rPr>
              <a:t>AWARENESS AND TRAINING</a:t>
            </a:r>
          </a:p>
          <a:p>
            <a:pPr marL="800100" lvl="1" indent="-342900" defTabSz="572516">
              <a:spcBef>
                <a:spcPts val="6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dirty="0" smtClean="0"/>
              <a:t>Reduce </a:t>
            </a:r>
            <a:r>
              <a:rPr lang="en-US" dirty="0"/>
              <a:t>the probability that any phishing emails that get through the email gateway and filtering would be </a:t>
            </a:r>
            <a:r>
              <a:rPr lang="en-US" u="sng" dirty="0"/>
              <a:t>opened and some </a:t>
            </a:r>
            <a:r>
              <a:rPr lang="en-US" u="sng" dirty="0" smtClean="0"/>
              <a:t>action</a:t>
            </a:r>
            <a:r>
              <a:rPr lang="en-US" dirty="0" smtClean="0"/>
              <a:t> taken </a:t>
            </a:r>
            <a:r>
              <a:rPr lang="en-US" dirty="0"/>
              <a:t>by an employee</a:t>
            </a:r>
          </a:p>
          <a:p>
            <a:pPr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chemeClr val="accent1"/>
                </a:solidFill>
              </a:rPr>
              <a:t>AWARENESS CAMPAIGN</a:t>
            </a:r>
          </a:p>
          <a:p>
            <a:pPr marL="800100" lvl="1" indent="-342900" defTabSz="572516">
              <a:spcBef>
                <a:spcPts val="6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dirty="0" smtClean="0"/>
              <a:t>Estimated</a:t>
            </a:r>
            <a:r>
              <a:rPr lang="en-US" dirty="0"/>
              <a:t>* to reduce probability of employee action by </a:t>
            </a:r>
            <a:r>
              <a:rPr lang="en-US" u="sng" dirty="0"/>
              <a:t>8-25%</a:t>
            </a:r>
          </a:p>
          <a:p>
            <a:pPr lvl="0" defTabSz="572516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lang="en-US" sz="1400" b="1" dirty="0" smtClean="0">
                <a:solidFill>
                  <a:schemeClr val="accent1"/>
                </a:solidFill>
                <a:ea typeface="Helvetica Neue"/>
                <a:cs typeface="Helvetica Neue"/>
                <a:sym typeface="Helvetica Neue"/>
              </a:rPr>
              <a:t>Important Note</a:t>
            </a:r>
            <a:r>
              <a:rPr lang="en-US" sz="1400" b="1" dirty="0">
                <a:solidFill>
                  <a:schemeClr val="accent1"/>
                </a:solidFill>
                <a:ea typeface="Helvetica Neue"/>
                <a:cs typeface="Helvetica Neue"/>
                <a:sym typeface="Helvetica Neue"/>
              </a:rPr>
              <a:t>: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/>
              <a:t>We defined a phishing campaign as a “threat event”. A single spear or regular phishing campaign often includes many individual </a:t>
            </a:r>
            <a:r>
              <a:rPr lang="en-US" sz="1400" dirty="0" smtClean="0"/>
              <a:t>emails.</a:t>
            </a:r>
          </a:p>
          <a:p>
            <a:pPr defTabSz="572516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lang="en-US" sz="1400" dirty="0"/>
              <a:t>*using an uncertain distribution</a:t>
            </a:r>
          </a:p>
          <a:p>
            <a:pPr lvl="0" defTabSz="572516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187533" y="1935678"/>
            <a:ext cx="3384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Interpret Results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923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87533" y="2020278"/>
            <a:ext cx="8158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Why Is Change So Small?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282535" y="2683823"/>
            <a:ext cx="81583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Tx/>
              <a:defRPr sz="1800">
                <a:solidFill>
                  <a:srgbClr val="000000"/>
                </a:solidFill>
              </a:defRPr>
            </a:pPr>
            <a:r>
              <a:rPr lang="en-US" sz="2000" dirty="0" smtClean="0"/>
              <a:t>Industry </a:t>
            </a:r>
            <a:r>
              <a:rPr lang="en-US" sz="2000" dirty="0"/>
              <a:t>data </a:t>
            </a:r>
            <a:r>
              <a:rPr lang="en-US" sz="2000" dirty="0" smtClean="0"/>
              <a:t>on phishing campaigns show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dirty="0" smtClean="0"/>
              <a:t>90</a:t>
            </a:r>
            <a:r>
              <a:rPr lang="en-US" dirty="0"/>
              <a:t>% </a:t>
            </a:r>
            <a:r>
              <a:rPr lang="en-US" dirty="0" smtClean="0"/>
              <a:t>success probability 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dirty="0" smtClean="0"/>
              <a:t>99</a:t>
            </a:r>
            <a:r>
              <a:rPr lang="en-US" dirty="0"/>
              <a:t>% </a:t>
            </a:r>
            <a:r>
              <a:rPr lang="en-US" dirty="0" smtClean="0"/>
              <a:t>if </a:t>
            </a:r>
            <a:r>
              <a:rPr lang="en-US" dirty="0"/>
              <a:t>run a second </a:t>
            </a:r>
            <a:r>
              <a:rPr lang="en-US" dirty="0" smtClean="0"/>
              <a:t>time</a:t>
            </a:r>
            <a:endParaRPr lang="en-US" dirty="0"/>
          </a:p>
          <a:p>
            <a:pPr marL="457200" indent="-457200">
              <a:buSzTx/>
              <a:defRPr sz="1800">
                <a:solidFill>
                  <a:srgbClr val="000000"/>
                </a:solidFill>
              </a:defRPr>
            </a:pPr>
            <a:endParaRPr lang="en-US" sz="1600" dirty="0" smtClean="0"/>
          </a:p>
          <a:p>
            <a:pPr marL="457200" indent="-457200">
              <a:buSzTx/>
              <a:defRPr sz="1800">
                <a:solidFill>
                  <a:srgbClr val="000000"/>
                </a:solidFill>
              </a:defRPr>
            </a:pPr>
            <a:r>
              <a:rPr lang="en-US" dirty="0" smtClean="0"/>
              <a:t>It </a:t>
            </a:r>
            <a:r>
              <a:rPr lang="en-US" dirty="0"/>
              <a:t>only takes one employee taking action for the threat to gain a foothold in </a:t>
            </a:r>
            <a:r>
              <a:rPr lang="en-US" dirty="0" smtClean="0"/>
              <a:t>the</a:t>
            </a:r>
          </a:p>
          <a:p>
            <a:pPr marL="457200" indent="-457200">
              <a:buSzTx/>
              <a:defRPr sz="1800">
                <a:solidFill>
                  <a:srgbClr val="000000"/>
                </a:solidFill>
              </a:defRPr>
            </a:pPr>
            <a:r>
              <a:rPr lang="en-US" dirty="0" smtClean="0"/>
              <a:t>network</a:t>
            </a:r>
            <a:r>
              <a:rPr lang="en-US" dirty="0"/>
              <a:t>.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38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LEVERAGED </a:t>
            </a:r>
            <a:br>
              <a:rPr lang="en-US" dirty="0"/>
            </a:br>
            <a:r>
              <a:rPr lang="en-US" dirty="0"/>
              <a:t>THE FAIR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72824" y="2151416"/>
            <a:ext cx="2369974" cy="4665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Risk</a:t>
            </a:r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05297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Contact Frequency</a:t>
            </a:r>
          </a:p>
        </p:txBody>
      </p:sp>
      <p:sp>
        <p:nvSpPr>
          <p:cNvPr id="8" name="Rectangle 7"/>
          <p:cNvSpPr/>
          <p:nvPr/>
        </p:nvSpPr>
        <p:spPr>
          <a:xfrm>
            <a:off x="2777735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Probability of Action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50173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Capability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22611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Resistance Strength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139925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Event Frequency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212364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Magnitude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42004" y="3955334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Event Frequency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86880" y="3955334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Vulnerability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31756" y="3955334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Primary Loss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76633" y="3955334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Secondary Loss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53046" y="2997392"/>
            <a:ext cx="1889730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Event Frequency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42798" y="2997392"/>
            <a:ext cx="1889730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Magnitude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9" name="Elbow Connector 18"/>
          <p:cNvCxnSpPr>
            <a:stCxn id="6" idx="2"/>
            <a:endCxn id="17" idx="0"/>
          </p:cNvCxnSpPr>
          <p:nvPr/>
        </p:nvCxnSpPr>
        <p:spPr>
          <a:xfrm rot="5400000">
            <a:off x="4688138" y="1727719"/>
            <a:ext cx="379446" cy="2159900"/>
          </a:xfrm>
          <a:prstGeom prst="bentConnector3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6" idx="2"/>
            <a:endCxn id="18" idx="0"/>
          </p:cNvCxnSpPr>
          <p:nvPr/>
        </p:nvCxnSpPr>
        <p:spPr>
          <a:xfrm rot="16200000" flipH="1">
            <a:off x="6833014" y="1742743"/>
            <a:ext cx="379446" cy="2129852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7" idx="2"/>
            <a:endCxn id="13" idx="0"/>
          </p:cNvCxnSpPr>
          <p:nvPr/>
        </p:nvCxnSpPr>
        <p:spPr>
          <a:xfrm rot="5400000">
            <a:off x="3071969" y="3229392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7" idx="2"/>
            <a:endCxn id="14" idx="0"/>
          </p:cNvCxnSpPr>
          <p:nvPr/>
        </p:nvCxnSpPr>
        <p:spPr>
          <a:xfrm rot="16200000" flipH="1">
            <a:off x="4144407" y="3229392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5" idx="0"/>
            <a:endCxn id="18" idx="2"/>
          </p:cNvCxnSpPr>
          <p:nvPr/>
        </p:nvCxnSpPr>
        <p:spPr>
          <a:xfrm rot="5400000" flipH="1" flipV="1">
            <a:off x="7361721" y="3229392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6" idx="0"/>
            <a:endCxn id="18" idx="2"/>
          </p:cNvCxnSpPr>
          <p:nvPr/>
        </p:nvCxnSpPr>
        <p:spPr>
          <a:xfrm rot="16200000" flipV="1">
            <a:off x="8434160" y="3229391"/>
            <a:ext cx="379446" cy="107243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3" idx="2"/>
            <a:endCxn id="7" idx="0"/>
          </p:cNvCxnSpPr>
          <p:nvPr/>
        </p:nvCxnSpPr>
        <p:spPr>
          <a:xfrm rot="5400000">
            <a:off x="2267641" y="4455444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3" idx="2"/>
            <a:endCxn id="8" idx="0"/>
          </p:cNvCxnSpPr>
          <p:nvPr/>
        </p:nvCxnSpPr>
        <p:spPr>
          <a:xfrm rot="16200000" flipH="1">
            <a:off x="2803859" y="4455443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4" idx="2"/>
            <a:endCxn id="9" idx="0"/>
          </p:cNvCxnSpPr>
          <p:nvPr/>
        </p:nvCxnSpPr>
        <p:spPr>
          <a:xfrm rot="5400000">
            <a:off x="4412517" y="4455444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4" idx="2"/>
            <a:endCxn id="10" idx="0"/>
          </p:cNvCxnSpPr>
          <p:nvPr/>
        </p:nvCxnSpPr>
        <p:spPr>
          <a:xfrm rot="16200000" flipH="1">
            <a:off x="4948735" y="4455443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6" idx="2"/>
            <a:endCxn id="11" idx="0"/>
          </p:cNvCxnSpPr>
          <p:nvPr/>
        </p:nvCxnSpPr>
        <p:spPr>
          <a:xfrm rot="5400000">
            <a:off x="8702269" y="4455443"/>
            <a:ext cx="379447" cy="53622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6" idx="2"/>
            <a:endCxn id="12" idx="0"/>
          </p:cNvCxnSpPr>
          <p:nvPr/>
        </p:nvCxnSpPr>
        <p:spPr>
          <a:xfrm rot="16200000" flipH="1">
            <a:off x="9238488" y="4455443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661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FAIR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48303" y="2104762"/>
            <a:ext cx="2369974" cy="466530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Risk</a:t>
            </a:r>
          </a:p>
        </p:txBody>
      </p:sp>
      <p:sp>
        <p:nvSpPr>
          <p:cNvPr id="7" name="Rectangle 6"/>
          <p:cNvSpPr/>
          <p:nvPr/>
        </p:nvSpPr>
        <p:spPr>
          <a:xfrm>
            <a:off x="1680776" y="4866623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Contact Frequency</a:t>
            </a:r>
          </a:p>
        </p:txBody>
      </p:sp>
      <p:sp>
        <p:nvSpPr>
          <p:cNvPr id="8" name="Rectangle 7"/>
          <p:cNvSpPr/>
          <p:nvPr/>
        </p:nvSpPr>
        <p:spPr>
          <a:xfrm>
            <a:off x="2753214" y="4866623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Probability of Action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25652" y="4866623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Capability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98090" y="4866623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Resistance Strength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115404" y="4866623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Event Frequency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87843" y="4866623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Magnitude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17483" y="3908680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Event Frequency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62359" y="3908680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Vulnerability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07235" y="3908680"/>
            <a:ext cx="1366938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Primary Loss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52112" y="3908680"/>
            <a:ext cx="1366938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Secondary Loss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28525" y="2950738"/>
            <a:ext cx="1889730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Event Frequency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18277" y="2950738"/>
            <a:ext cx="1889730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endParaRPr lang="en-US" sz="16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Magnitude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9" name="Elbow Connector 18"/>
          <p:cNvCxnSpPr>
            <a:stCxn id="6" idx="2"/>
            <a:endCxn id="17" idx="0"/>
          </p:cNvCxnSpPr>
          <p:nvPr/>
        </p:nvCxnSpPr>
        <p:spPr>
          <a:xfrm rot="5400000">
            <a:off x="4663617" y="1681065"/>
            <a:ext cx="379446" cy="2159900"/>
          </a:xfrm>
          <a:prstGeom prst="bentConnector3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6" idx="2"/>
            <a:endCxn id="18" idx="0"/>
          </p:cNvCxnSpPr>
          <p:nvPr/>
        </p:nvCxnSpPr>
        <p:spPr>
          <a:xfrm rot="16200000" flipH="1">
            <a:off x="6808493" y="1696089"/>
            <a:ext cx="379446" cy="2129852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7" idx="2"/>
            <a:endCxn id="13" idx="0"/>
          </p:cNvCxnSpPr>
          <p:nvPr/>
        </p:nvCxnSpPr>
        <p:spPr>
          <a:xfrm rot="5400000">
            <a:off x="3047448" y="3182738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7" idx="2"/>
            <a:endCxn id="14" idx="0"/>
          </p:cNvCxnSpPr>
          <p:nvPr/>
        </p:nvCxnSpPr>
        <p:spPr>
          <a:xfrm rot="16200000" flipH="1">
            <a:off x="4119886" y="3182738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5" idx="0"/>
            <a:endCxn id="18" idx="2"/>
          </p:cNvCxnSpPr>
          <p:nvPr/>
        </p:nvCxnSpPr>
        <p:spPr>
          <a:xfrm rot="5400000" flipH="1" flipV="1">
            <a:off x="7337200" y="3182738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6" idx="0"/>
            <a:endCxn id="18" idx="2"/>
          </p:cNvCxnSpPr>
          <p:nvPr/>
        </p:nvCxnSpPr>
        <p:spPr>
          <a:xfrm rot="16200000" flipV="1">
            <a:off x="8409639" y="3182737"/>
            <a:ext cx="379446" cy="107243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3" idx="2"/>
            <a:endCxn id="7" idx="0"/>
          </p:cNvCxnSpPr>
          <p:nvPr/>
        </p:nvCxnSpPr>
        <p:spPr>
          <a:xfrm rot="5400000">
            <a:off x="2243120" y="4408790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3" idx="2"/>
            <a:endCxn id="8" idx="0"/>
          </p:cNvCxnSpPr>
          <p:nvPr/>
        </p:nvCxnSpPr>
        <p:spPr>
          <a:xfrm rot="16200000" flipH="1">
            <a:off x="2779338" y="440878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4" idx="2"/>
            <a:endCxn id="9" idx="0"/>
          </p:cNvCxnSpPr>
          <p:nvPr/>
        </p:nvCxnSpPr>
        <p:spPr>
          <a:xfrm rot="5400000">
            <a:off x="4387996" y="4408790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4" idx="2"/>
            <a:endCxn id="10" idx="0"/>
          </p:cNvCxnSpPr>
          <p:nvPr/>
        </p:nvCxnSpPr>
        <p:spPr>
          <a:xfrm rot="16200000" flipH="1">
            <a:off x="4924214" y="440878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6" idx="2"/>
            <a:endCxn id="11" idx="0"/>
          </p:cNvCxnSpPr>
          <p:nvPr/>
        </p:nvCxnSpPr>
        <p:spPr>
          <a:xfrm rot="5400000">
            <a:off x="8677748" y="4408789"/>
            <a:ext cx="379447" cy="536220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6" idx="2"/>
            <a:endCxn id="12" idx="0"/>
          </p:cNvCxnSpPr>
          <p:nvPr/>
        </p:nvCxnSpPr>
        <p:spPr>
          <a:xfrm rot="16200000" flipH="1">
            <a:off x="9213967" y="440878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60407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FAIR Institut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C000"/>
      </a:accent1>
      <a:accent2>
        <a:srgbClr val="335A9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229</TotalTime>
  <Words>674</Words>
  <Application>Microsoft Office PowerPoint</Application>
  <PresentationFormat>Custom</PresentationFormat>
  <Paragraphs>151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Retrospect</vt:lpstr>
      <vt:lpstr>USING FAIR, DOES TRAINING HELP REDUCE SPEAR PHISHING RISK?</vt:lpstr>
      <vt:lpstr>ANALYSIS SCOPING</vt:lpstr>
      <vt:lpstr>ANALYSIS SCOPING</vt:lpstr>
      <vt:lpstr>ANALYSIS RESULTS</vt:lpstr>
      <vt:lpstr>ANALYSIS RESULTS</vt:lpstr>
      <vt:lpstr>ANALYSIS RESULTS  </vt:lpstr>
      <vt:lpstr>ANALYSIS RESULTS</vt:lpstr>
      <vt:lpstr>ANALYSIS LEVERAGED  THE FAIR MODEL</vt:lpstr>
      <vt:lpstr>THE FAIR MODEL</vt:lpstr>
      <vt:lpstr>ANALYSIS CONSIDERATIONS</vt:lpstr>
      <vt:lpstr>THE FAIR MODEL</vt:lpstr>
      <vt:lpstr>ANALYSIS INPUT</vt:lpstr>
      <vt:lpstr>DECISION SUPPORT / ROI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Jonathan Matthews</cp:lastModifiedBy>
  <cp:revision>16</cp:revision>
  <dcterms:created xsi:type="dcterms:W3CDTF">2016-02-15T17:39:18Z</dcterms:created>
  <dcterms:modified xsi:type="dcterms:W3CDTF">2016-02-18T15:39:06Z</dcterms:modified>
</cp:coreProperties>
</file>