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1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9"/>
    <p:restoredTop sz="94580"/>
  </p:normalViewPr>
  <p:slideViewPr>
    <p:cSldViewPr snapToGrid="0" snapToObjects="1">
      <p:cViewPr>
        <p:scale>
          <a:sx n="80" d="100"/>
          <a:sy n="80" d="100"/>
        </p:scale>
        <p:origin x="-31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B564F-4CB4-544A-9135-B0DDDF75A817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88B19-9DA5-4146-B4DE-89BF17F75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3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88B19-9DA5-4146-B4DE-89BF17F755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3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88B19-9DA5-4146-B4DE-89BF17F755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11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88B19-9DA5-4146-B4DE-89BF17F755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11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88B19-9DA5-4146-B4DE-89BF17F755C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11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88B19-9DA5-4146-B4DE-89BF17F755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11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362761"/>
            <a:ext cx="10058400" cy="196235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418" y="527463"/>
            <a:ext cx="2975000" cy="109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91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95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938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496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Copyright 2016 RiskLens All Rights Reserved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073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Copyright 2016 RiskLens All Rights Reserved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43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Copyright 2016 RiskLens All Rights Reserved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7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754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79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60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78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Copyright 2016 RiskLens All Rights Reserved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313" y="301408"/>
            <a:ext cx="2171320" cy="80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41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33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458193"/>
            <a:ext cx="10058400" cy="1320654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COST BENEFITS OF IMPLEMENTING CREDIT CARD DATABASE </a:t>
            </a:r>
            <a:r>
              <a:rPr lang="en-US" sz="4000" dirty="0" smtClean="0"/>
              <a:t>TOKENIZATION USING FAIR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Case Study Shared courtesy of </a:t>
            </a:r>
            <a:r>
              <a:rPr lang="en-US" dirty="0" err="1" smtClean="0"/>
              <a:t>RiskLens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162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FAIR MODEL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48303" y="2104762"/>
            <a:ext cx="2369974" cy="466530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Risk</a:t>
            </a:r>
          </a:p>
        </p:txBody>
      </p:sp>
      <p:sp>
        <p:nvSpPr>
          <p:cNvPr id="7" name="Rectangle 6"/>
          <p:cNvSpPr/>
          <p:nvPr/>
        </p:nvSpPr>
        <p:spPr>
          <a:xfrm>
            <a:off x="1680776" y="4866623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Contact Frequency</a:t>
            </a:r>
          </a:p>
        </p:txBody>
      </p:sp>
      <p:sp>
        <p:nvSpPr>
          <p:cNvPr id="8" name="Rectangle 7"/>
          <p:cNvSpPr/>
          <p:nvPr/>
        </p:nvSpPr>
        <p:spPr>
          <a:xfrm>
            <a:off x="2753214" y="4866623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Probability of Action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3825652" y="4866623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Threat Capability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98090" y="4866623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Resistance Strength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15404" y="4866623"/>
            <a:ext cx="967914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Event Frequency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87843" y="4866623"/>
            <a:ext cx="967914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Magnitude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7483" y="3908680"/>
            <a:ext cx="1366938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Threat Event Frequency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62359" y="3908680"/>
            <a:ext cx="1366938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Vulnerability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07235" y="3908680"/>
            <a:ext cx="1366938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Primary Loss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452112" y="3908680"/>
            <a:ext cx="1366938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Secondary Loss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28525" y="2950738"/>
            <a:ext cx="1889730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</a:t>
            </a: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Event Frequency</a:t>
            </a:r>
            <a:endParaRPr lang="en-US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118277" y="2950738"/>
            <a:ext cx="1889730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</a:t>
            </a:r>
            <a:endParaRPr lang="en-US" sz="16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Magnitude</a:t>
            </a:r>
            <a:endParaRPr lang="en-US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9" name="Elbow Connector 18"/>
          <p:cNvCxnSpPr>
            <a:stCxn id="6" idx="2"/>
            <a:endCxn id="17" idx="0"/>
          </p:cNvCxnSpPr>
          <p:nvPr/>
        </p:nvCxnSpPr>
        <p:spPr>
          <a:xfrm rot="5400000">
            <a:off x="4663617" y="1681065"/>
            <a:ext cx="379446" cy="2159900"/>
          </a:xfrm>
          <a:prstGeom prst="bentConnector3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6" idx="2"/>
            <a:endCxn id="18" idx="0"/>
          </p:cNvCxnSpPr>
          <p:nvPr/>
        </p:nvCxnSpPr>
        <p:spPr>
          <a:xfrm rot="16200000" flipH="1">
            <a:off x="6808493" y="1696089"/>
            <a:ext cx="379446" cy="2129852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7" idx="2"/>
            <a:endCxn id="13" idx="0"/>
          </p:cNvCxnSpPr>
          <p:nvPr/>
        </p:nvCxnSpPr>
        <p:spPr>
          <a:xfrm rot="5400000">
            <a:off x="3047448" y="3182738"/>
            <a:ext cx="379446" cy="1072438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7" idx="2"/>
            <a:endCxn id="14" idx="0"/>
          </p:cNvCxnSpPr>
          <p:nvPr/>
        </p:nvCxnSpPr>
        <p:spPr>
          <a:xfrm rot="16200000" flipH="1">
            <a:off x="4119886" y="3182738"/>
            <a:ext cx="379446" cy="1072438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5" idx="0"/>
            <a:endCxn id="18" idx="2"/>
          </p:cNvCxnSpPr>
          <p:nvPr/>
        </p:nvCxnSpPr>
        <p:spPr>
          <a:xfrm rot="5400000" flipH="1" flipV="1">
            <a:off x="7337200" y="3182738"/>
            <a:ext cx="379446" cy="1072438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6" idx="0"/>
            <a:endCxn id="18" idx="2"/>
          </p:cNvCxnSpPr>
          <p:nvPr/>
        </p:nvCxnSpPr>
        <p:spPr>
          <a:xfrm rot="16200000" flipV="1">
            <a:off x="8409639" y="3182737"/>
            <a:ext cx="379446" cy="1072439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3" idx="2"/>
            <a:endCxn id="7" idx="0"/>
          </p:cNvCxnSpPr>
          <p:nvPr/>
        </p:nvCxnSpPr>
        <p:spPr>
          <a:xfrm rot="5400000">
            <a:off x="2243120" y="4408790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3" idx="2"/>
            <a:endCxn id="8" idx="0"/>
          </p:cNvCxnSpPr>
          <p:nvPr/>
        </p:nvCxnSpPr>
        <p:spPr>
          <a:xfrm rot="16200000" flipH="1">
            <a:off x="2779338" y="4408789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4" idx="2"/>
            <a:endCxn id="9" idx="0"/>
          </p:cNvCxnSpPr>
          <p:nvPr/>
        </p:nvCxnSpPr>
        <p:spPr>
          <a:xfrm rot="5400000">
            <a:off x="4387996" y="4408790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4" idx="2"/>
            <a:endCxn id="10" idx="0"/>
          </p:cNvCxnSpPr>
          <p:nvPr/>
        </p:nvCxnSpPr>
        <p:spPr>
          <a:xfrm rot="16200000" flipH="1">
            <a:off x="4924214" y="4408789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16" idx="2"/>
            <a:endCxn id="11" idx="0"/>
          </p:cNvCxnSpPr>
          <p:nvPr/>
        </p:nvCxnSpPr>
        <p:spPr>
          <a:xfrm rot="5400000">
            <a:off x="8677748" y="4408789"/>
            <a:ext cx="379447" cy="536220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16" idx="2"/>
            <a:endCxn id="12" idx="0"/>
          </p:cNvCxnSpPr>
          <p:nvPr/>
        </p:nvCxnSpPr>
        <p:spPr>
          <a:xfrm rot="16200000" flipH="1">
            <a:off x="9213967" y="4408789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604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CONSIDERATIONS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226342" y="2150399"/>
            <a:ext cx="560616" cy="56061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375251" y="2338871"/>
            <a:ext cx="277676" cy="180114"/>
          </a:xfrm>
          <a:custGeom>
            <a:avLst/>
            <a:gdLst>
              <a:gd name="connsiteX0" fmla="*/ 0 w 463463"/>
              <a:gd name="connsiteY0" fmla="*/ 137787 h 300625"/>
              <a:gd name="connsiteX1" fmla="*/ 162838 w 463463"/>
              <a:gd name="connsiteY1" fmla="*/ 300625 h 300625"/>
              <a:gd name="connsiteX2" fmla="*/ 463463 w 463463"/>
              <a:gd name="connsiteY2" fmla="*/ 0 h 30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463" h="300625">
                <a:moveTo>
                  <a:pt x="0" y="137787"/>
                </a:moveTo>
                <a:lnTo>
                  <a:pt x="162838" y="300625"/>
                </a:lnTo>
                <a:lnTo>
                  <a:pt x="463463" y="0"/>
                </a:ln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1795514" y="2228873"/>
            <a:ext cx="6939419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defRPr sz="3000"/>
            </a:pPr>
            <a:r>
              <a:rPr lang="en-US" sz="2000" dirty="0"/>
              <a:t>Frequency of attacks by each threat community</a:t>
            </a:r>
          </a:p>
        </p:txBody>
      </p:sp>
      <p:sp>
        <p:nvSpPr>
          <p:cNvPr id="9" name="Oval 8"/>
          <p:cNvSpPr/>
          <p:nvPr/>
        </p:nvSpPr>
        <p:spPr>
          <a:xfrm>
            <a:off x="1226342" y="2890716"/>
            <a:ext cx="560616" cy="56061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375251" y="3079188"/>
            <a:ext cx="277676" cy="180114"/>
          </a:xfrm>
          <a:custGeom>
            <a:avLst/>
            <a:gdLst>
              <a:gd name="connsiteX0" fmla="*/ 0 w 463463"/>
              <a:gd name="connsiteY0" fmla="*/ 137787 h 300625"/>
              <a:gd name="connsiteX1" fmla="*/ 162838 w 463463"/>
              <a:gd name="connsiteY1" fmla="*/ 300625 h 300625"/>
              <a:gd name="connsiteX2" fmla="*/ 463463 w 463463"/>
              <a:gd name="connsiteY2" fmla="*/ 0 h 30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463" h="300625">
                <a:moveTo>
                  <a:pt x="0" y="137787"/>
                </a:moveTo>
                <a:lnTo>
                  <a:pt x="162838" y="300625"/>
                </a:lnTo>
                <a:lnTo>
                  <a:pt x="463463" y="0"/>
                </a:ln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1795513" y="2969190"/>
            <a:ext cx="810494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defRPr sz="3000"/>
            </a:pPr>
            <a:r>
              <a:rPr lang="en-US" sz="2000" dirty="0"/>
              <a:t>Estimating the capability (skills &amp; resources) of the scoped threat community</a:t>
            </a:r>
          </a:p>
        </p:txBody>
      </p:sp>
      <p:sp>
        <p:nvSpPr>
          <p:cNvPr id="12" name="Oval 11"/>
          <p:cNvSpPr/>
          <p:nvPr/>
        </p:nvSpPr>
        <p:spPr>
          <a:xfrm>
            <a:off x="1226342" y="3631034"/>
            <a:ext cx="560616" cy="56061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375251" y="3819506"/>
            <a:ext cx="277676" cy="180114"/>
          </a:xfrm>
          <a:custGeom>
            <a:avLst/>
            <a:gdLst>
              <a:gd name="connsiteX0" fmla="*/ 0 w 463463"/>
              <a:gd name="connsiteY0" fmla="*/ 137787 h 300625"/>
              <a:gd name="connsiteX1" fmla="*/ 162838 w 463463"/>
              <a:gd name="connsiteY1" fmla="*/ 300625 h 300625"/>
              <a:gd name="connsiteX2" fmla="*/ 463463 w 463463"/>
              <a:gd name="connsiteY2" fmla="*/ 0 h 30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463" h="300625">
                <a:moveTo>
                  <a:pt x="0" y="137787"/>
                </a:moveTo>
                <a:lnTo>
                  <a:pt x="162838" y="300625"/>
                </a:lnTo>
                <a:lnTo>
                  <a:pt x="463463" y="0"/>
                </a:ln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1795514" y="3711285"/>
            <a:ext cx="8104944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dirty="0"/>
              <a:t>How vulnerable a given system is by evaluating the following factors</a:t>
            </a:r>
            <a:r>
              <a:rPr lang="en-US" sz="2000" dirty="0" smtClean="0"/>
              <a:t>:</a:t>
            </a:r>
            <a:endParaRPr lang="en-US" sz="20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54916" y="4080617"/>
            <a:ext cx="354238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Authentication</a:t>
            </a:r>
          </a:p>
          <a:p>
            <a:pPr marL="285750" indent="-28575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Access Privileges</a:t>
            </a:r>
          </a:p>
          <a:p>
            <a:pPr marL="285750" indent="-28575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Patching / Structural Integrity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533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FAIR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656383" y="2081011"/>
            <a:ext cx="2369974" cy="466530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Risk</a:t>
            </a:r>
          </a:p>
        </p:txBody>
      </p:sp>
      <p:sp>
        <p:nvSpPr>
          <p:cNvPr id="7" name="Rectangle 6"/>
          <p:cNvSpPr/>
          <p:nvPr/>
        </p:nvSpPr>
        <p:spPr>
          <a:xfrm>
            <a:off x="1588856" y="4842872"/>
            <a:ext cx="967914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Contact Frequency</a:t>
            </a:r>
          </a:p>
        </p:txBody>
      </p:sp>
      <p:sp>
        <p:nvSpPr>
          <p:cNvPr id="8" name="Rectangle 7"/>
          <p:cNvSpPr/>
          <p:nvPr/>
        </p:nvSpPr>
        <p:spPr>
          <a:xfrm>
            <a:off x="2661294" y="4842872"/>
            <a:ext cx="967914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Probability of Action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3733732" y="4842872"/>
            <a:ext cx="967914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Threat Capability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6170" y="4842872"/>
            <a:ext cx="967914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Resistance Strength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23484" y="4842872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Event Frequency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095923" y="4842872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Magnitude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25563" y="3884929"/>
            <a:ext cx="1366938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Threat Event Frequency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70439" y="3884929"/>
            <a:ext cx="1366938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Vulnerability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15315" y="3884929"/>
            <a:ext cx="1366938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Primary Loss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60192" y="3884929"/>
            <a:ext cx="1366938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Secondary Loss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36605" y="2926987"/>
            <a:ext cx="1889730" cy="578496"/>
          </a:xfrm>
          <a:prstGeom prst="rect">
            <a:avLst/>
          </a:prstGeom>
          <a:solidFill>
            <a:schemeClr val="tx1">
              <a:lumMod val="65000"/>
              <a:lumOff val="3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</a:t>
            </a: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Event Frequency</a:t>
            </a:r>
            <a:endParaRPr lang="en-US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26357" y="2926987"/>
            <a:ext cx="1889730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</a:t>
            </a: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/>
            </a:r>
            <a:b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Magnitude</a:t>
            </a:r>
            <a:endParaRPr lang="en-US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9" name="Elbow Connector 18"/>
          <p:cNvCxnSpPr>
            <a:stCxn id="6" idx="2"/>
            <a:endCxn id="17" idx="0"/>
          </p:cNvCxnSpPr>
          <p:nvPr/>
        </p:nvCxnSpPr>
        <p:spPr>
          <a:xfrm rot="5400000">
            <a:off x="4571697" y="1657314"/>
            <a:ext cx="379446" cy="2159900"/>
          </a:xfrm>
          <a:prstGeom prst="bentConnector3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6" idx="2"/>
            <a:endCxn id="18" idx="0"/>
          </p:cNvCxnSpPr>
          <p:nvPr/>
        </p:nvCxnSpPr>
        <p:spPr>
          <a:xfrm rot="16200000" flipH="1">
            <a:off x="6716573" y="1672338"/>
            <a:ext cx="379446" cy="2129852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7" idx="2"/>
            <a:endCxn id="13" idx="0"/>
          </p:cNvCxnSpPr>
          <p:nvPr/>
        </p:nvCxnSpPr>
        <p:spPr>
          <a:xfrm rot="5400000">
            <a:off x="2955528" y="3158987"/>
            <a:ext cx="379446" cy="1072438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7" idx="2"/>
            <a:endCxn id="14" idx="0"/>
          </p:cNvCxnSpPr>
          <p:nvPr/>
        </p:nvCxnSpPr>
        <p:spPr>
          <a:xfrm rot="16200000" flipH="1">
            <a:off x="4027966" y="3158987"/>
            <a:ext cx="379446" cy="1072438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5" idx="0"/>
            <a:endCxn id="18" idx="2"/>
          </p:cNvCxnSpPr>
          <p:nvPr/>
        </p:nvCxnSpPr>
        <p:spPr>
          <a:xfrm rot="5400000" flipH="1" flipV="1">
            <a:off x="7245280" y="3158987"/>
            <a:ext cx="379446" cy="1072438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6" idx="0"/>
            <a:endCxn id="18" idx="2"/>
          </p:cNvCxnSpPr>
          <p:nvPr/>
        </p:nvCxnSpPr>
        <p:spPr>
          <a:xfrm rot="16200000" flipV="1">
            <a:off x="8317719" y="3158986"/>
            <a:ext cx="379446" cy="107243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3" idx="2"/>
            <a:endCxn id="7" idx="0"/>
          </p:cNvCxnSpPr>
          <p:nvPr/>
        </p:nvCxnSpPr>
        <p:spPr>
          <a:xfrm rot="5400000">
            <a:off x="2151200" y="4385039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3" idx="2"/>
            <a:endCxn id="8" idx="0"/>
          </p:cNvCxnSpPr>
          <p:nvPr/>
        </p:nvCxnSpPr>
        <p:spPr>
          <a:xfrm rot="16200000" flipH="1">
            <a:off x="2687418" y="4385038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4" idx="2"/>
            <a:endCxn id="9" idx="0"/>
          </p:cNvCxnSpPr>
          <p:nvPr/>
        </p:nvCxnSpPr>
        <p:spPr>
          <a:xfrm rot="5400000">
            <a:off x="4296076" y="4385039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4" idx="2"/>
            <a:endCxn id="10" idx="0"/>
          </p:cNvCxnSpPr>
          <p:nvPr/>
        </p:nvCxnSpPr>
        <p:spPr>
          <a:xfrm rot="16200000" flipH="1">
            <a:off x="4832294" y="4385038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16" idx="2"/>
            <a:endCxn id="11" idx="0"/>
          </p:cNvCxnSpPr>
          <p:nvPr/>
        </p:nvCxnSpPr>
        <p:spPr>
          <a:xfrm rot="5400000">
            <a:off x="8585828" y="4385038"/>
            <a:ext cx="379447" cy="536220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16" idx="2"/>
            <a:endCxn id="12" idx="0"/>
          </p:cNvCxnSpPr>
          <p:nvPr/>
        </p:nvCxnSpPr>
        <p:spPr>
          <a:xfrm rot="16200000" flipH="1">
            <a:off x="9122047" y="4385038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936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INPUT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13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097280" y="1905224"/>
            <a:ext cx="4128211" cy="1127249"/>
            <a:chOff x="187005" y="1140218"/>
            <a:chExt cx="4128211" cy="1127249"/>
          </a:xfrm>
        </p:grpSpPr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187005" y="1478236"/>
              <a:ext cx="4128211" cy="78923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84163" indent="-284163" algn="l" defTabSz="914400" rtl="0" eaLnBrk="1" latinLnBrk="0" hangingPunct="1">
                <a:spcBef>
                  <a:spcPts val="12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»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33363" indent="-231775">
                <a:spcBef>
                  <a:spcPts val="200"/>
                </a:spcBef>
                <a:defRPr sz="3200">
                  <a:solidFill>
                    <a:srgbClr val="000000"/>
                  </a:solidFill>
                </a:defRPr>
              </a:pPr>
              <a:r>
                <a:rPr lang="en-US" sz="1800" dirty="0">
                  <a:solidFill>
                    <a:srgbClr val="000000"/>
                  </a:solidFill>
                </a:rPr>
                <a:t>Incident </a:t>
              </a:r>
              <a:r>
                <a:rPr lang="en-US" sz="1800" dirty="0" smtClean="0">
                  <a:solidFill>
                    <a:srgbClr val="000000"/>
                  </a:solidFill>
                </a:rPr>
                <a:t>response</a:t>
              </a:r>
            </a:p>
            <a:p>
              <a:pPr marL="233363" indent="-231775">
                <a:spcBef>
                  <a:spcPts val="200"/>
                </a:spcBef>
                <a:defRPr sz="3200">
                  <a:solidFill>
                    <a:srgbClr val="000000"/>
                  </a:solidFill>
                </a:defRPr>
              </a:pPr>
              <a:r>
                <a:rPr lang="en-US" sz="1800" dirty="0" smtClean="0">
                  <a:solidFill>
                    <a:srgbClr val="000000"/>
                  </a:solidFill>
                </a:rPr>
                <a:t>Investigation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7005" y="1140218"/>
              <a:ext cx="19046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1"/>
                  </a:solidFill>
                </a:rPr>
                <a:t>PRIMARY </a:t>
              </a:r>
              <a:r>
                <a:rPr lang="en-US" sz="2000" b="1" dirty="0" smtClean="0">
                  <a:solidFill>
                    <a:schemeClr val="accent1"/>
                  </a:solidFill>
                </a:rPr>
                <a:t>LOSSES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75573" y="1465709"/>
              <a:ext cx="4039643" cy="0"/>
            </a:xfrm>
            <a:prstGeom prst="line">
              <a:avLst/>
            </a:prstGeom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097280" y="3004480"/>
            <a:ext cx="5066014" cy="2491277"/>
            <a:chOff x="187005" y="1140218"/>
            <a:chExt cx="5066014" cy="2491277"/>
          </a:xfrm>
        </p:grpSpPr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187005" y="1478237"/>
              <a:ext cx="5066014" cy="2153258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84163" indent="-284163" algn="l" defTabSz="914400" rtl="0" eaLnBrk="1" latinLnBrk="0" hangingPunct="1">
                <a:spcBef>
                  <a:spcPts val="12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»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33363" indent="-231775">
                <a:spcBef>
                  <a:spcPts val="200"/>
                </a:spcBef>
                <a:defRPr sz="3200">
                  <a:solidFill>
                    <a:srgbClr val="000000"/>
                  </a:solidFill>
                </a:defRPr>
              </a:pPr>
              <a:r>
                <a:rPr lang="en-US" sz="1800" dirty="0">
                  <a:solidFill>
                    <a:srgbClr val="000000"/>
                  </a:solidFill>
                </a:rPr>
                <a:t>Notification / credit </a:t>
              </a:r>
              <a:r>
                <a:rPr lang="en-US" sz="1800" dirty="0" smtClean="0">
                  <a:solidFill>
                    <a:srgbClr val="000000"/>
                  </a:solidFill>
                </a:rPr>
                <a:t>monitoring</a:t>
              </a:r>
            </a:p>
            <a:p>
              <a:pPr marL="233363" indent="-231775">
                <a:spcBef>
                  <a:spcPts val="200"/>
                </a:spcBef>
                <a:defRPr sz="3200">
                  <a:solidFill>
                    <a:srgbClr val="000000"/>
                  </a:solidFill>
                </a:defRPr>
              </a:pPr>
              <a:r>
                <a:rPr lang="en-US" sz="1800" dirty="0" smtClean="0">
                  <a:solidFill>
                    <a:srgbClr val="000000"/>
                  </a:solidFill>
                </a:rPr>
                <a:t>Regulatory notification</a:t>
              </a:r>
            </a:p>
            <a:p>
              <a:pPr marL="233363" indent="-231775">
                <a:spcBef>
                  <a:spcPts val="200"/>
                </a:spcBef>
                <a:defRPr sz="3200">
                  <a:solidFill>
                    <a:srgbClr val="000000"/>
                  </a:solidFill>
                </a:defRPr>
              </a:pPr>
              <a:r>
                <a:rPr lang="en-US" sz="1800" dirty="0" smtClean="0">
                  <a:solidFill>
                    <a:srgbClr val="000000"/>
                  </a:solidFill>
                </a:rPr>
                <a:t>Possible </a:t>
              </a:r>
              <a:r>
                <a:rPr lang="en-US" sz="1800" dirty="0">
                  <a:solidFill>
                    <a:srgbClr val="000000"/>
                  </a:solidFill>
                </a:rPr>
                <a:t>fines / </a:t>
              </a:r>
              <a:r>
                <a:rPr lang="en-US" sz="1800" dirty="0" smtClean="0">
                  <a:solidFill>
                    <a:srgbClr val="000000"/>
                  </a:solidFill>
                </a:rPr>
                <a:t>judgments</a:t>
              </a:r>
            </a:p>
            <a:p>
              <a:pPr marL="233363" indent="-231775">
                <a:spcBef>
                  <a:spcPts val="200"/>
                </a:spcBef>
                <a:defRPr sz="3200">
                  <a:solidFill>
                    <a:srgbClr val="000000"/>
                  </a:solidFill>
                </a:defRPr>
              </a:pPr>
              <a:r>
                <a:rPr lang="en-US" sz="1800" dirty="0" smtClean="0">
                  <a:solidFill>
                    <a:srgbClr val="000000"/>
                  </a:solidFill>
                </a:rPr>
                <a:t>Customer </a:t>
              </a:r>
              <a:r>
                <a:rPr lang="en-US" sz="1800" dirty="0">
                  <a:solidFill>
                    <a:srgbClr val="000000"/>
                  </a:solidFill>
                </a:rPr>
                <a:t>service </a:t>
              </a:r>
              <a:r>
                <a:rPr lang="en-US" sz="1800" dirty="0" smtClean="0">
                  <a:solidFill>
                    <a:srgbClr val="000000"/>
                  </a:solidFill>
                </a:rPr>
                <a:t>requests</a:t>
              </a:r>
            </a:p>
            <a:p>
              <a:pPr marL="233363" indent="-231775">
                <a:spcBef>
                  <a:spcPts val="200"/>
                </a:spcBef>
                <a:defRPr sz="3200">
                  <a:solidFill>
                    <a:srgbClr val="000000"/>
                  </a:solidFill>
                </a:defRPr>
              </a:pPr>
              <a:r>
                <a:rPr lang="en-US" sz="1800" dirty="0" smtClean="0">
                  <a:solidFill>
                    <a:srgbClr val="000000"/>
                  </a:solidFill>
                </a:rPr>
                <a:t>Potential litigation</a:t>
              </a:r>
            </a:p>
            <a:p>
              <a:pPr marL="233363" indent="-231775">
                <a:spcBef>
                  <a:spcPts val="200"/>
                </a:spcBef>
                <a:defRPr sz="3200">
                  <a:solidFill>
                    <a:srgbClr val="000000"/>
                  </a:solidFill>
                </a:defRPr>
              </a:pPr>
              <a:r>
                <a:rPr lang="en-US" sz="1800" dirty="0" smtClean="0">
                  <a:solidFill>
                    <a:srgbClr val="000000"/>
                  </a:solidFill>
                </a:rPr>
                <a:t>Loss </a:t>
              </a:r>
              <a:r>
                <a:rPr lang="en-US" sz="1800" dirty="0">
                  <a:solidFill>
                    <a:srgbClr val="000000"/>
                  </a:solidFill>
                </a:rPr>
                <a:t>of current/future customers (</a:t>
              </a:r>
              <a:r>
                <a:rPr lang="en-US" sz="1800" dirty="0" smtClean="0">
                  <a:solidFill>
                    <a:srgbClr val="000000"/>
                  </a:solidFill>
                </a:rPr>
                <a:t>reputation)</a:t>
              </a:r>
            </a:p>
            <a:p>
              <a:pPr marL="233363" indent="-231775">
                <a:spcBef>
                  <a:spcPts val="200"/>
                </a:spcBef>
                <a:defRPr sz="3200">
                  <a:solidFill>
                    <a:srgbClr val="000000"/>
                  </a:solidFill>
                </a:defRPr>
              </a:pPr>
              <a:r>
                <a:rPr lang="en-US" sz="1800" dirty="0" smtClean="0">
                  <a:solidFill>
                    <a:srgbClr val="000000"/>
                  </a:solidFill>
                </a:rPr>
                <a:t>Card </a:t>
              </a:r>
              <a:r>
                <a:rPr lang="en-US" sz="1800" dirty="0">
                  <a:solidFill>
                    <a:srgbClr val="000000"/>
                  </a:solidFill>
                </a:rPr>
                <a:t>replacement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87005" y="1140218"/>
              <a:ext cx="21746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1"/>
                  </a:solidFill>
                </a:rPr>
                <a:t>SECONDARY </a:t>
              </a:r>
              <a:r>
                <a:rPr lang="en-US" sz="2000" b="1" dirty="0" smtClean="0">
                  <a:solidFill>
                    <a:schemeClr val="accent1"/>
                  </a:solidFill>
                </a:rPr>
                <a:t>LOSSES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275573" y="1465709"/>
              <a:ext cx="4039643" cy="0"/>
            </a:xfrm>
            <a:prstGeom prst="line">
              <a:avLst/>
            </a:prstGeom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51802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SUPPORT / ROI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14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13990" y="1978684"/>
            <a:ext cx="8956998" cy="1362865"/>
            <a:chOff x="187002" y="1109440"/>
            <a:chExt cx="8956998" cy="1362865"/>
          </a:xfrm>
        </p:grpSpPr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187002" y="1627091"/>
              <a:ext cx="8469397" cy="84521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84163" indent="-284163" algn="l" defTabSz="914400" rtl="0" eaLnBrk="1" latinLnBrk="0" hangingPunct="1">
                <a:spcBef>
                  <a:spcPts val="12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»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33363" indent="-233363">
                <a:spcBef>
                  <a:spcPts val="600"/>
                </a:spcBef>
              </a:pPr>
              <a:r>
                <a:rPr lang="en-US" sz="1800" dirty="0" smtClean="0">
                  <a:solidFill>
                    <a:schemeClr val="tx1"/>
                  </a:solidFill>
                </a:rPr>
                <a:t>Quantify </a:t>
              </a:r>
              <a:r>
                <a:rPr lang="en-US" sz="1800" dirty="0">
                  <a:solidFill>
                    <a:schemeClr val="tx1"/>
                  </a:solidFill>
                </a:rPr>
                <a:t>and </a:t>
              </a:r>
              <a:r>
                <a:rPr lang="en-US" sz="1800" dirty="0" smtClean="0">
                  <a:solidFill>
                    <a:schemeClr val="tx1"/>
                  </a:solidFill>
                </a:rPr>
                <a:t>compare </a:t>
              </a:r>
              <a:r>
                <a:rPr lang="en-US" sz="1800" dirty="0">
                  <a:solidFill>
                    <a:schemeClr val="tx1"/>
                  </a:solidFill>
                </a:rPr>
                <a:t>the current and future </a:t>
              </a:r>
              <a:r>
                <a:rPr lang="en-US" sz="1800" dirty="0" smtClean="0">
                  <a:solidFill>
                    <a:schemeClr val="tx1"/>
                  </a:solidFill>
                </a:rPr>
                <a:t>risk exposure</a:t>
              </a:r>
            </a:p>
            <a:p>
              <a:pPr marL="233363" indent="-233363">
                <a:spcBef>
                  <a:spcPts val="600"/>
                </a:spcBef>
              </a:pPr>
              <a:r>
                <a:rPr lang="en-US" sz="1800" dirty="0" smtClean="0">
                  <a:solidFill>
                    <a:schemeClr val="tx1"/>
                  </a:solidFill>
                </a:rPr>
                <a:t>Fully justify and fund </a:t>
              </a:r>
              <a:r>
                <a:rPr lang="en-US" sz="1800" dirty="0">
                  <a:solidFill>
                    <a:schemeClr val="tx1"/>
                  </a:solidFill>
                </a:rPr>
                <a:t>stalled tokenization projects across all credit card databases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7005" y="1109440"/>
              <a:ext cx="3817648" cy="400110"/>
            </a:xfrm>
            <a:prstGeom prst="rect">
              <a:avLst/>
            </a:prstGeom>
            <a:noFill/>
          </p:spPr>
          <p:txBody>
            <a:bodyPr wrap="none" rtlCol="0" anchor="b">
              <a:spAutoFit/>
            </a:bodyPr>
            <a:lstStyle/>
            <a:p>
              <a:r>
                <a:rPr lang="en-US" sz="2000" b="1" dirty="0" smtClean="0">
                  <a:solidFill>
                    <a:schemeClr val="accent1"/>
                  </a:solidFill>
                </a:rPr>
                <a:t>THE ORGANIZATION WAS ABLE TO</a:t>
              </a:r>
              <a:endParaRPr lang="en-US" sz="20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75573" y="1465709"/>
              <a:ext cx="8868427" cy="0"/>
            </a:xfrm>
            <a:prstGeom prst="line">
              <a:avLst/>
            </a:prstGeom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00982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SCOPING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097281" y="1921031"/>
            <a:ext cx="10115201" cy="763738"/>
            <a:chOff x="187005" y="1140218"/>
            <a:chExt cx="8956995" cy="763738"/>
          </a:xfrm>
        </p:grpSpPr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187005" y="1478235"/>
              <a:ext cx="8956995" cy="42572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84163" indent="-284163" algn="l" defTabSz="914400" rtl="0" eaLnBrk="1" latinLnBrk="0" hangingPunct="1">
                <a:spcBef>
                  <a:spcPts val="12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»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SzTx/>
                <a:buNone/>
                <a:defRPr sz="3200">
                  <a:solidFill>
                    <a:srgbClr val="000000"/>
                  </a:solidFill>
                </a:defRPr>
              </a:pPr>
              <a:r>
                <a:rPr lang="en-US" sz="1800" dirty="0"/>
                <a:t>Understand how much </a:t>
              </a:r>
              <a:r>
                <a:rPr lang="en-US" sz="1800" dirty="0" smtClean="0"/>
                <a:t>credit card number tokenization can reduce the risk associated with the card </a:t>
              </a:r>
              <a:r>
                <a:rPr lang="en-US" sz="1800" dirty="0" err="1" smtClean="0"/>
                <a:t>datastore</a:t>
              </a:r>
              <a:endParaRPr lang="en-US" sz="1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7005" y="1140218"/>
              <a:ext cx="29200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1"/>
                  </a:solidFill>
                </a:rPr>
                <a:t>RISK SCENARIO DESCRIPTION</a:t>
              </a:r>
              <a:endParaRPr lang="en-US" sz="20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75573" y="1465709"/>
              <a:ext cx="8868427" cy="0"/>
            </a:xfrm>
            <a:prstGeom prst="line">
              <a:avLst/>
            </a:prstGeom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097280" y="2933494"/>
            <a:ext cx="8956995" cy="763738"/>
            <a:chOff x="187005" y="2025390"/>
            <a:chExt cx="8956995" cy="763738"/>
          </a:xfrm>
        </p:grpSpPr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187005" y="2363407"/>
              <a:ext cx="8769991" cy="42572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84163" indent="-284163" algn="l" defTabSz="914400" rtl="0" eaLnBrk="1" latinLnBrk="0" hangingPunct="1">
                <a:spcBef>
                  <a:spcPts val="12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»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SzTx/>
                <a:buNone/>
                <a:defRPr sz="3200"/>
              </a:pPr>
              <a:r>
                <a:rPr lang="en-US" sz="1800" dirty="0">
                  <a:solidFill>
                    <a:schemeClr val="tx1"/>
                  </a:solidFill>
                </a:rPr>
                <a:t>Credit card data in the Card Data Environment (CDE)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87005" y="2025390"/>
              <a:ext cx="26035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1"/>
                  </a:solidFill>
                </a:rPr>
                <a:t>ASSET(S) DESCRIPTION</a:t>
              </a:r>
              <a:endParaRPr lang="en-US" sz="20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275573" y="2350881"/>
              <a:ext cx="8868427" cy="0"/>
            </a:xfrm>
            <a:prstGeom prst="line">
              <a:avLst/>
            </a:prstGeom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1097280" y="3829042"/>
            <a:ext cx="8956995" cy="763738"/>
            <a:chOff x="187005" y="2891773"/>
            <a:chExt cx="8956995" cy="763738"/>
          </a:xfrm>
        </p:grpSpPr>
        <p:sp>
          <p:nvSpPr>
            <p:cNvPr id="15" name="Content Placeholder 2"/>
            <p:cNvSpPr txBox="1">
              <a:spLocks/>
            </p:cNvSpPr>
            <p:nvPr/>
          </p:nvSpPr>
          <p:spPr>
            <a:xfrm>
              <a:off x="187005" y="3229790"/>
              <a:ext cx="8769991" cy="42572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84163" indent="-284163" algn="l" defTabSz="914400" rtl="0" eaLnBrk="1" latinLnBrk="0" hangingPunct="1">
                <a:spcBef>
                  <a:spcPts val="12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»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>
                  <a:solidFill>
                    <a:schemeClr val="tx1"/>
                  </a:solidFill>
                </a:rPr>
                <a:t>Confidentiality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7005" y="2891773"/>
              <a:ext cx="1284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1"/>
                  </a:solidFill>
                </a:rPr>
                <a:t>LOSS TYPE</a:t>
              </a:r>
              <a:endParaRPr lang="en-US" sz="20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275573" y="3217264"/>
              <a:ext cx="8868427" cy="0"/>
            </a:xfrm>
            <a:prstGeom prst="line">
              <a:avLst/>
            </a:prstGeom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1097280" y="4724591"/>
            <a:ext cx="8956995" cy="763738"/>
            <a:chOff x="187005" y="3826863"/>
            <a:chExt cx="8956995" cy="763738"/>
          </a:xfrm>
        </p:grpSpPr>
        <p:sp>
          <p:nvSpPr>
            <p:cNvPr id="19" name="Content Placeholder 2"/>
            <p:cNvSpPr txBox="1">
              <a:spLocks/>
            </p:cNvSpPr>
            <p:nvPr/>
          </p:nvSpPr>
          <p:spPr>
            <a:xfrm>
              <a:off x="187005" y="4164880"/>
              <a:ext cx="8956995" cy="42572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84163" indent="-284163" algn="l" defTabSz="914400" rtl="0" eaLnBrk="1" latinLnBrk="0" hangingPunct="1">
                <a:spcBef>
                  <a:spcPts val="12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»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SzTx/>
                <a:buNone/>
                <a:defRPr sz="3200"/>
              </a:pPr>
              <a:r>
                <a:rPr lang="en-US" sz="1800" dirty="0">
                  <a:solidFill>
                    <a:schemeClr val="tx1"/>
                  </a:solidFill>
                </a:rPr>
                <a:t>Organized cyber criminals motivated to </a:t>
              </a:r>
              <a:r>
                <a:rPr lang="en-US" sz="1800" dirty="0" smtClean="0">
                  <a:solidFill>
                    <a:schemeClr val="tx1"/>
                  </a:solidFill>
                </a:rPr>
                <a:t>monetize </a:t>
              </a:r>
              <a:r>
                <a:rPr lang="en-US" sz="1800" dirty="0">
                  <a:solidFill>
                    <a:schemeClr val="tx1"/>
                  </a:solidFill>
                </a:rPr>
                <a:t>stolen card data through underground markets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87005" y="3826863"/>
              <a:ext cx="27694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1"/>
                  </a:solidFill>
                </a:rPr>
                <a:t>THREAT(S) DESCRIPTION</a:t>
              </a:r>
              <a:endParaRPr lang="en-US" sz="20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75573" y="4152354"/>
              <a:ext cx="8868427" cy="0"/>
            </a:xfrm>
            <a:prstGeom prst="line">
              <a:avLst/>
            </a:prstGeom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1942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SCOPING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1208283" y="1905201"/>
            <a:ext cx="9301379" cy="1835526"/>
            <a:chOff x="187005" y="1140218"/>
            <a:chExt cx="8002072" cy="1835526"/>
          </a:xfrm>
        </p:grpSpPr>
        <p:sp>
          <p:nvSpPr>
            <p:cNvPr id="23" name="Content Placeholder 2"/>
            <p:cNvSpPr txBox="1">
              <a:spLocks/>
            </p:cNvSpPr>
            <p:nvPr/>
          </p:nvSpPr>
          <p:spPr>
            <a:xfrm>
              <a:off x="187005" y="1143005"/>
              <a:ext cx="8002072" cy="1832739"/>
            </a:xfrm>
            <a:prstGeom prst="rect">
              <a:avLst/>
            </a:prstGeom>
          </p:spPr>
          <p:txBody>
            <a:bodyPr>
              <a:normAutofit fontScale="32500" lnSpcReduction="20000"/>
            </a:bodyPr>
            <a:lstStyle>
              <a:lvl1pPr marL="284163" indent="-284163" algn="l" defTabSz="914400" rtl="0" eaLnBrk="1" latinLnBrk="0" hangingPunct="1">
                <a:spcBef>
                  <a:spcPts val="12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»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600"/>
                </a:spcBef>
                <a:buNone/>
              </a:pPr>
              <a:r>
                <a:rPr lang="en-US" sz="6200" dirty="0">
                  <a:solidFill>
                    <a:schemeClr val="tx1"/>
                  </a:solidFill>
                </a:rPr>
                <a:t>Assessing R</a:t>
              </a:r>
              <a:r>
                <a:rPr lang="en-US" sz="6200" dirty="0" smtClean="0">
                  <a:solidFill>
                    <a:schemeClr val="tx1"/>
                  </a:solidFill>
                </a:rPr>
                <a:t>isk </a:t>
              </a:r>
              <a:r>
                <a:rPr lang="en-US" sz="6200" dirty="0">
                  <a:solidFill>
                    <a:schemeClr val="tx1"/>
                  </a:solidFill>
                </a:rPr>
                <a:t>R</a:t>
              </a:r>
              <a:r>
                <a:rPr lang="en-US" sz="6200" dirty="0" smtClean="0">
                  <a:solidFill>
                    <a:schemeClr val="tx1"/>
                  </a:solidFill>
                </a:rPr>
                <a:t>eduction By Comparison of Scenarios:</a:t>
              </a:r>
            </a:p>
            <a:p>
              <a:pPr marL="457200" indent="-457200">
                <a:buSzTx/>
                <a:defRPr sz="3200">
                  <a:solidFill>
                    <a:srgbClr val="000000"/>
                  </a:solidFill>
                </a:defRPr>
              </a:pPr>
              <a:r>
                <a:rPr lang="en-US" sz="5500" dirty="0">
                  <a:solidFill>
                    <a:schemeClr val="tx1"/>
                  </a:solidFill>
                </a:rPr>
                <a:t>Assessed how much risk a </a:t>
              </a:r>
              <a:r>
                <a:rPr lang="en-US" sz="5500" dirty="0" smtClean="0">
                  <a:solidFill>
                    <a:schemeClr val="tx1"/>
                  </a:solidFill>
                </a:rPr>
                <a:t>critical </a:t>
              </a:r>
              <a:r>
                <a:rPr lang="en-US" sz="5500" dirty="0" err="1">
                  <a:solidFill>
                    <a:schemeClr val="tx1"/>
                  </a:solidFill>
                </a:rPr>
                <a:t>datastore</a:t>
              </a:r>
              <a:r>
                <a:rPr lang="en-US" sz="5500" dirty="0">
                  <a:solidFill>
                    <a:schemeClr val="tx1"/>
                  </a:solidFill>
                </a:rPr>
                <a:t> has when storing full </a:t>
              </a:r>
              <a:r>
                <a:rPr lang="en-US" sz="5500" dirty="0" smtClean="0">
                  <a:solidFill>
                    <a:schemeClr val="tx1"/>
                  </a:solidFill>
                </a:rPr>
                <a:t>credit card </a:t>
              </a:r>
              <a:r>
                <a:rPr lang="en-US" sz="5500" dirty="0">
                  <a:solidFill>
                    <a:schemeClr val="tx1"/>
                  </a:solidFill>
                </a:rPr>
                <a:t>numbers</a:t>
              </a:r>
            </a:p>
            <a:p>
              <a:pPr marL="457200" indent="-457200">
                <a:buSzTx/>
                <a:defRPr sz="3200">
                  <a:solidFill>
                    <a:srgbClr val="000000"/>
                  </a:solidFill>
                </a:defRPr>
              </a:pPr>
              <a:r>
                <a:rPr lang="en-US" sz="5500" dirty="0">
                  <a:solidFill>
                    <a:schemeClr val="tx1"/>
                  </a:solidFill>
                </a:rPr>
                <a:t>Assessed </a:t>
              </a:r>
              <a:r>
                <a:rPr lang="en-US" sz="5500" dirty="0" smtClean="0">
                  <a:solidFill>
                    <a:schemeClr val="tx1"/>
                  </a:solidFill>
                </a:rPr>
                <a:t>level of </a:t>
              </a:r>
              <a:r>
                <a:rPr lang="en-US" sz="5500" dirty="0">
                  <a:solidFill>
                    <a:schemeClr val="tx1"/>
                  </a:solidFill>
                </a:rPr>
                <a:t>risk </a:t>
              </a:r>
              <a:r>
                <a:rPr lang="en-US" sz="5500" dirty="0" smtClean="0">
                  <a:solidFill>
                    <a:schemeClr val="tx1"/>
                  </a:solidFill>
                </a:rPr>
                <a:t>for </a:t>
              </a:r>
              <a:r>
                <a:rPr lang="en-US" sz="5500" dirty="0">
                  <a:solidFill>
                    <a:schemeClr val="tx1"/>
                  </a:solidFill>
                </a:rPr>
                <a:t>applications using the primary </a:t>
              </a:r>
              <a:r>
                <a:rPr lang="en-US" sz="5500" dirty="0" err="1">
                  <a:solidFill>
                    <a:schemeClr val="tx1"/>
                  </a:solidFill>
                </a:rPr>
                <a:t>datastore</a:t>
              </a:r>
              <a:endParaRPr lang="en-US" sz="5500" dirty="0">
                <a:solidFill>
                  <a:schemeClr val="tx1"/>
                </a:solidFill>
              </a:endParaRPr>
            </a:p>
            <a:p>
              <a:pPr marL="457200" indent="-457200">
                <a:buSzTx/>
                <a:defRPr sz="2800">
                  <a:solidFill>
                    <a:srgbClr val="000000"/>
                  </a:solidFill>
                </a:defRPr>
              </a:pPr>
              <a:r>
                <a:rPr lang="en-US" sz="5500" dirty="0">
                  <a:solidFill>
                    <a:schemeClr val="tx1"/>
                  </a:solidFill>
                </a:rPr>
                <a:t>Assessed how much risk </a:t>
              </a:r>
              <a:r>
                <a:rPr lang="en-US" sz="5500" dirty="0" smtClean="0">
                  <a:solidFill>
                    <a:schemeClr val="tx1"/>
                  </a:solidFill>
                </a:rPr>
                <a:t>the </a:t>
              </a:r>
              <a:r>
                <a:rPr lang="en-US" sz="5500" dirty="0" err="1" smtClean="0">
                  <a:solidFill>
                    <a:schemeClr val="tx1"/>
                  </a:solidFill>
                </a:rPr>
                <a:t>datastore</a:t>
              </a:r>
              <a:r>
                <a:rPr lang="en-US" sz="5500" dirty="0" smtClean="0">
                  <a:solidFill>
                    <a:schemeClr val="tx1"/>
                  </a:solidFill>
                </a:rPr>
                <a:t> will </a:t>
              </a:r>
              <a:r>
                <a:rPr lang="en-US" sz="5500" dirty="0">
                  <a:solidFill>
                    <a:schemeClr val="tx1"/>
                  </a:solidFill>
                </a:rPr>
                <a:t>have </a:t>
              </a:r>
              <a:r>
                <a:rPr lang="en-US" sz="5500" dirty="0" smtClean="0">
                  <a:solidFill>
                    <a:schemeClr val="tx1"/>
                  </a:solidFill>
                </a:rPr>
                <a:t>using </a:t>
              </a:r>
              <a:r>
                <a:rPr lang="en-US" sz="5500" dirty="0" smtClean="0"/>
                <a:t>a tokenized </a:t>
              </a:r>
              <a:r>
                <a:rPr lang="en-US" sz="5500" dirty="0"/>
                <a:t>form</a:t>
              </a:r>
              <a:r>
                <a:rPr lang="en-US" sz="5500" b="1" dirty="0">
                  <a:ea typeface="Helvetica Neue"/>
                  <a:cs typeface="Helvetica Neue"/>
                  <a:sym typeface="Helvetica Neue"/>
                </a:rPr>
                <a:t>*</a:t>
              </a:r>
              <a:endParaRPr lang="en-US" sz="55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87005" y="1140218"/>
              <a:ext cx="15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1208282" y="4614905"/>
            <a:ext cx="841073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lang="en-US" sz="1400" dirty="0">
                <a:solidFill>
                  <a:schemeClr val="accent1"/>
                </a:solidFill>
              </a:rPr>
              <a:t>*</a:t>
            </a:r>
            <a:r>
              <a:rPr lang="en-US" sz="1400" b="1" dirty="0" smtClean="0">
                <a:solidFill>
                  <a:schemeClr val="accent1"/>
                </a:solidFill>
                <a:ea typeface="Helvetica Neue"/>
                <a:cs typeface="Helvetica Neue"/>
                <a:sym typeface="Helvetica Neue"/>
              </a:rPr>
              <a:t>Assumption: 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en-US" sz="1400" dirty="0" smtClean="0"/>
              <a:t>There </a:t>
            </a:r>
            <a:r>
              <a:rPr lang="en-US" sz="1400" dirty="0"/>
              <a:t>is still a low probability </a:t>
            </a:r>
            <a:r>
              <a:rPr lang="en-US" sz="1400" dirty="0" smtClean="0"/>
              <a:t>that </a:t>
            </a:r>
            <a:r>
              <a:rPr lang="en-US" sz="1400" dirty="0"/>
              <a:t>tokenized data can be compromised </a:t>
            </a:r>
            <a:r>
              <a:rPr lang="en-US" sz="1400" dirty="0" smtClean="0"/>
              <a:t>by: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</a:defRPr>
            </a:pPr>
            <a:r>
              <a:rPr lang="en-US" sz="1400" dirty="0" smtClean="0"/>
              <a:t>Theft </a:t>
            </a:r>
            <a:r>
              <a:rPr lang="en-US" sz="1400" dirty="0"/>
              <a:t>of the data in transit </a:t>
            </a:r>
            <a:r>
              <a:rPr lang="en-US" sz="1400" dirty="0" smtClean="0"/>
              <a:t>(potential </a:t>
            </a:r>
            <a:r>
              <a:rPr lang="en-US" sz="1400" dirty="0"/>
              <a:t>Point-of-Sale </a:t>
            </a:r>
            <a:r>
              <a:rPr lang="en-US" sz="1400" dirty="0" smtClean="0"/>
              <a:t>attack)</a:t>
            </a:r>
          </a:p>
          <a:p>
            <a:pPr marL="171450" indent="-171450"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</a:defRPr>
            </a:pPr>
            <a:r>
              <a:rPr lang="en-US" sz="1400" dirty="0" smtClean="0"/>
              <a:t>Compromised </a:t>
            </a:r>
            <a:r>
              <a:rPr lang="en-US" sz="1400" dirty="0"/>
              <a:t>tokenization data source and/or </a:t>
            </a:r>
            <a:r>
              <a:rPr lang="en-US" sz="1400" dirty="0" smtClean="0"/>
              <a:t>process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en-US" sz="1400" dirty="0" smtClean="0"/>
              <a:t>Both </a:t>
            </a:r>
            <a:r>
              <a:rPr lang="en-US" sz="1400" dirty="0"/>
              <a:t>were considered in the analysis.</a:t>
            </a:r>
          </a:p>
        </p:txBody>
      </p:sp>
    </p:spTree>
    <p:extLst>
      <p:ext uri="{BB962C8B-B14F-4D97-AF65-F5344CB8AC3E}">
        <p14:creationId xmlns:p14="http://schemas.microsoft.com/office/powerpoint/2010/main" val="4208576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SCOPING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4</a:t>
            </a:fld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1202472" y="1928951"/>
            <a:ext cx="8250286" cy="2417174"/>
            <a:chOff x="187005" y="1140218"/>
            <a:chExt cx="4735191" cy="2417174"/>
          </a:xfrm>
        </p:grpSpPr>
        <p:sp>
          <p:nvSpPr>
            <p:cNvPr id="23" name="Content Placeholder 2"/>
            <p:cNvSpPr txBox="1">
              <a:spLocks/>
            </p:cNvSpPr>
            <p:nvPr/>
          </p:nvSpPr>
          <p:spPr>
            <a:xfrm>
              <a:off x="187005" y="1478236"/>
              <a:ext cx="4384995" cy="2079156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284163" indent="-284163" algn="l" defTabSz="914400" rtl="0" eaLnBrk="1" latinLnBrk="0" hangingPunct="1">
                <a:spcBef>
                  <a:spcPts val="12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»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600"/>
                </a:spcBef>
                <a:buNone/>
              </a:pPr>
              <a:r>
                <a:rPr lang="en-US" sz="1800" dirty="0">
                  <a:solidFill>
                    <a:schemeClr val="tx1"/>
                  </a:solidFill>
                </a:rPr>
                <a:t>Look at the risk reduction from </a:t>
              </a:r>
              <a:r>
                <a:rPr lang="en-US" sz="1800" dirty="0" smtClean="0">
                  <a:solidFill>
                    <a:schemeClr val="tx1"/>
                  </a:solidFill>
                </a:rPr>
                <a:t>two perspectives:</a:t>
              </a:r>
            </a:p>
            <a:p>
              <a:pPr marL="457200" indent="-231775">
                <a:spcBef>
                  <a:spcPts val="600"/>
                </a:spcBef>
                <a:buFont typeface="+mj-lt"/>
                <a:buAutoNum type="arabicPeriod"/>
                <a:defRPr sz="3200">
                  <a:solidFill>
                    <a:srgbClr val="000000"/>
                  </a:solidFill>
                </a:defRPr>
              </a:pPr>
              <a:r>
                <a:rPr lang="en-US" sz="1800" dirty="0">
                  <a:solidFill>
                    <a:schemeClr val="tx1"/>
                  </a:solidFill>
                </a:rPr>
                <a:t>Reduction in </a:t>
              </a:r>
              <a:r>
                <a:rPr lang="en-US" sz="1800" dirty="0" smtClean="0">
                  <a:solidFill>
                    <a:schemeClr val="tx1"/>
                  </a:solidFill>
                </a:rPr>
                <a:t>total loss </a:t>
              </a:r>
              <a:r>
                <a:rPr lang="en-US" sz="1800" dirty="0">
                  <a:solidFill>
                    <a:schemeClr val="tx1"/>
                  </a:solidFill>
                </a:rPr>
                <a:t>exposure </a:t>
              </a:r>
              <a:r>
                <a:rPr lang="en-US" sz="1800" dirty="0" smtClean="0">
                  <a:solidFill>
                    <a:schemeClr val="tx1"/>
                  </a:solidFill>
                </a:rPr>
                <a:t>(</a:t>
              </a:r>
              <a:r>
                <a:rPr lang="en-US" sz="1800" dirty="0">
                  <a:solidFill>
                    <a:schemeClr val="tx1"/>
                  </a:solidFill>
                </a:rPr>
                <a:t>a</a:t>
              </a:r>
              <a:r>
                <a:rPr lang="en-US" sz="1800" dirty="0" smtClean="0">
                  <a:solidFill>
                    <a:schemeClr val="tx1"/>
                  </a:solidFill>
                </a:rPr>
                <a:t>nnualized risk)</a:t>
              </a:r>
            </a:p>
            <a:p>
              <a:pPr marL="457200" indent="-231775">
                <a:spcBef>
                  <a:spcPts val="600"/>
                </a:spcBef>
                <a:buFont typeface="+mj-lt"/>
                <a:buAutoNum type="arabicPeriod"/>
                <a:defRPr sz="3200">
                  <a:solidFill>
                    <a:srgbClr val="000000"/>
                  </a:solidFill>
                </a:defRPr>
              </a:pPr>
              <a:r>
                <a:rPr lang="en-US" sz="1800" dirty="0" smtClean="0">
                  <a:solidFill>
                    <a:schemeClr val="tx1"/>
                  </a:solidFill>
                </a:rPr>
                <a:t>Reduction </a:t>
              </a:r>
              <a:r>
                <a:rPr lang="en-US" sz="1800" dirty="0">
                  <a:solidFill>
                    <a:schemeClr val="tx1"/>
                  </a:solidFill>
                </a:rPr>
                <a:t>in per </a:t>
              </a:r>
              <a:r>
                <a:rPr lang="en-US" sz="1800" dirty="0" smtClean="0">
                  <a:solidFill>
                    <a:schemeClr val="tx1"/>
                  </a:solidFill>
                </a:rPr>
                <a:t>scenario </a:t>
              </a:r>
              <a:r>
                <a:rPr lang="en-US" sz="1800" dirty="0">
                  <a:solidFill>
                    <a:schemeClr val="tx1"/>
                  </a:solidFill>
                </a:rPr>
                <a:t>magnitude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87005" y="1140218"/>
              <a:ext cx="13608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1"/>
                  </a:solidFill>
                </a:rPr>
                <a:t>INTERPRET RESULTS:</a:t>
              </a:r>
              <a:endParaRPr lang="en-US" sz="20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275573" y="1465709"/>
              <a:ext cx="4646623" cy="0"/>
            </a:xfrm>
            <a:prstGeom prst="line">
              <a:avLst/>
            </a:prstGeom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53707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5</a:t>
            </a:fld>
            <a:endParaRPr lang="en-US" dirty="0"/>
          </a:p>
        </p:txBody>
      </p:sp>
      <p:pic>
        <p:nvPicPr>
          <p:cNvPr id="22" name="Picture 21" descr="Screen Shot 2015-12-18 at 9.35.1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450" y="2627795"/>
            <a:ext cx="9378996" cy="2103120"/>
          </a:xfrm>
          <a:prstGeom prst="rect">
            <a:avLst/>
          </a:prstGeom>
        </p:spPr>
      </p:pic>
      <p:sp>
        <p:nvSpPr>
          <p:cNvPr id="23" name="Shape 166"/>
          <p:cNvSpPr/>
          <p:nvPr/>
        </p:nvSpPr>
        <p:spPr>
          <a:xfrm>
            <a:off x="1480451" y="2585088"/>
            <a:ext cx="8398981" cy="3857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1887" tIns="31887" rIns="31887" bIns="31887" anchor="ctr">
            <a:normAutofit/>
          </a:bodyPr>
          <a:lstStyle>
            <a:lvl1pPr>
              <a:spcBef>
                <a:spcPts val="2500"/>
              </a:spcBef>
              <a:defRPr sz="3000" b="1"/>
            </a:lvl1pPr>
          </a:lstStyle>
          <a:p>
            <a:pPr algn="ctr"/>
            <a:r>
              <a:rPr lang="en-US" sz="1800" dirty="0" smtClean="0">
                <a:solidFill>
                  <a:schemeClr val="accent1"/>
                </a:solidFill>
              </a:rPr>
              <a:t>ANNUALIZED REDUCTION IN LOSS EXPOSURE (RISK)</a:t>
            </a:r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25" name="Shape 165"/>
          <p:cNvSpPr txBox="1">
            <a:spLocks/>
          </p:cNvSpPr>
          <p:nvPr/>
        </p:nvSpPr>
        <p:spPr>
          <a:xfrm>
            <a:off x="1648514" y="1869755"/>
            <a:ext cx="9042868" cy="528924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defRPr sz="3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RISK</a:t>
            </a:r>
            <a:r>
              <a:rPr lang="en-US" sz="2000" dirty="0" smtClean="0">
                <a:solidFill>
                  <a:schemeClr val="tx1"/>
                </a:solidFill>
              </a:rPr>
              <a:t> = Frequency x Magnitude of future loss. We express risk in terms of loss exposure.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28" name="Picture 27" descr="Screen Shot 2015-12-16 at 9.55.55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450" y="4885058"/>
            <a:ext cx="9378995" cy="111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965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Shape 165"/>
          <p:cNvSpPr txBox="1">
            <a:spLocks/>
          </p:cNvSpPr>
          <p:nvPr/>
        </p:nvSpPr>
        <p:spPr>
          <a:xfrm>
            <a:off x="1970390" y="1999374"/>
            <a:ext cx="7553107" cy="528924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defRPr sz="3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Change in Average Loss Exposure Range for Each Component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58" y="3311682"/>
            <a:ext cx="4937760" cy="2506410"/>
          </a:xfrm>
          <a:prstGeom prst="rect">
            <a:avLst/>
          </a:prstGeom>
        </p:spPr>
      </p:pic>
      <p:pic>
        <p:nvPicPr>
          <p:cNvPr id="9" name="Picture 8" descr="Screen Shot 2015-12-18 at 11.11.08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848" y="3311682"/>
            <a:ext cx="4937760" cy="248913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666999" y="2758815"/>
            <a:ext cx="3030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</a:rPr>
              <a:t>CURRENT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81095" y="2708460"/>
            <a:ext cx="2307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</a:rPr>
              <a:t>FUTURE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42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RESULTS		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Shape 165"/>
          <p:cNvSpPr txBox="1">
            <a:spLocks/>
          </p:cNvSpPr>
          <p:nvPr/>
        </p:nvSpPr>
        <p:spPr>
          <a:xfrm>
            <a:off x="1443125" y="1779266"/>
            <a:ext cx="8706740" cy="528924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defRPr sz="3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Change in Average Loss Exposure By Scenario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9877141" y="5880174"/>
            <a:ext cx="41887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D72D10-3D14-4C43-870C-CBD7BB2C8E5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565" y="2308190"/>
            <a:ext cx="6858000" cy="179328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566" y="4442709"/>
            <a:ext cx="6858000" cy="17113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811677" y="3004776"/>
            <a:ext cx="1637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CURRENT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11677" y="5098308"/>
            <a:ext cx="1552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FUTURE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237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Shape 165"/>
          <p:cNvSpPr txBox="1">
            <a:spLocks/>
          </p:cNvSpPr>
          <p:nvPr/>
        </p:nvSpPr>
        <p:spPr>
          <a:xfrm>
            <a:off x="1645281" y="2028095"/>
            <a:ext cx="8706740" cy="528924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defRPr sz="3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Change in Loss Exposure Category By Scenario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35" y="3103611"/>
            <a:ext cx="5129252" cy="2743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615" y="3103611"/>
            <a:ext cx="5065527" cy="2743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57065" y="2557019"/>
            <a:ext cx="19563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</a:rPr>
              <a:t>Current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24664" y="2557019"/>
            <a:ext cx="1722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</a:rPr>
              <a:t>Future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88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LEVERAGED </a:t>
            </a:r>
            <a:br>
              <a:rPr lang="en-US" dirty="0"/>
            </a:br>
            <a:r>
              <a:rPr lang="en-US" dirty="0"/>
              <a:t>THE FAIR MODEL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- FAIR INSTITUTE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72824" y="2151416"/>
            <a:ext cx="2369974" cy="4665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Risk</a:t>
            </a:r>
            <a:endParaRPr lang="en-US" sz="2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05297" y="4913277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Contact Frequency</a:t>
            </a:r>
          </a:p>
        </p:txBody>
      </p:sp>
      <p:sp>
        <p:nvSpPr>
          <p:cNvPr id="8" name="Rectangle 7"/>
          <p:cNvSpPr/>
          <p:nvPr/>
        </p:nvSpPr>
        <p:spPr>
          <a:xfrm>
            <a:off x="2777735" y="4913277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Probability of Action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3850173" y="4913277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Threat Capability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22611" y="4913277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Resistance Strength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39925" y="4913277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Event Frequency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212364" y="4913277"/>
            <a:ext cx="967914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Magnitude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42004" y="3955334"/>
            <a:ext cx="1366938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Threat Event Frequency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86880" y="3955334"/>
            <a:ext cx="1366938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Vulnerability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31756" y="3955334"/>
            <a:ext cx="1366938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Primary Loss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476633" y="3955334"/>
            <a:ext cx="1366938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Secondary Loss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53046" y="2997392"/>
            <a:ext cx="1889730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</a:t>
            </a: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Event Frequency</a:t>
            </a:r>
            <a:endParaRPr lang="en-US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142798" y="2997392"/>
            <a:ext cx="1889730" cy="57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Loss </a:t>
            </a: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/>
            </a:r>
            <a:b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Magnitude</a:t>
            </a:r>
            <a:endParaRPr lang="en-US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9" name="Elbow Connector 18"/>
          <p:cNvCxnSpPr>
            <a:stCxn id="6" idx="2"/>
            <a:endCxn id="17" idx="0"/>
          </p:cNvCxnSpPr>
          <p:nvPr/>
        </p:nvCxnSpPr>
        <p:spPr>
          <a:xfrm rot="5400000">
            <a:off x="4688138" y="1727719"/>
            <a:ext cx="379446" cy="2159900"/>
          </a:xfrm>
          <a:prstGeom prst="bentConnector3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6" idx="2"/>
            <a:endCxn id="18" idx="0"/>
          </p:cNvCxnSpPr>
          <p:nvPr/>
        </p:nvCxnSpPr>
        <p:spPr>
          <a:xfrm rot="16200000" flipH="1">
            <a:off x="6833014" y="1742743"/>
            <a:ext cx="379446" cy="2129852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7" idx="2"/>
            <a:endCxn id="13" idx="0"/>
          </p:cNvCxnSpPr>
          <p:nvPr/>
        </p:nvCxnSpPr>
        <p:spPr>
          <a:xfrm rot="5400000">
            <a:off x="3071969" y="3229392"/>
            <a:ext cx="379446" cy="1072438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7" idx="2"/>
            <a:endCxn id="14" idx="0"/>
          </p:cNvCxnSpPr>
          <p:nvPr/>
        </p:nvCxnSpPr>
        <p:spPr>
          <a:xfrm rot="16200000" flipH="1">
            <a:off x="4144407" y="3229392"/>
            <a:ext cx="379446" cy="1072438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5" idx="0"/>
            <a:endCxn id="18" idx="2"/>
          </p:cNvCxnSpPr>
          <p:nvPr/>
        </p:nvCxnSpPr>
        <p:spPr>
          <a:xfrm rot="5400000" flipH="1" flipV="1">
            <a:off x="7361721" y="3229392"/>
            <a:ext cx="379446" cy="1072438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6" idx="0"/>
            <a:endCxn id="18" idx="2"/>
          </p:cNvCxnSpPr>
          <p:nvPr/>
        </p:nvCxnSpPr>
        <p:spPr>
          <a:xfrm rot="16200000" flipV="1">
            <a:off x="8434160" y="3229391"/>
            <a:ext cx="379446" cy="107243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3" idx="2"/>
            <a:endCxn id="7" idx="0"/>
          </p:cNvCxnSpPr>
          <p:nvPr/>
        </p:nvCxnSpPr>
        <p:spPr>
          <a:xfrm rot="5400000">
            <a:off x="2267641" y="4455444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3" idx="2"/>
            <a:endCxn id="8" idx="0"/>
          </p:cNvCxnSpPr>
          <p:nvPr/>
        </p:nvCxnSpPr>
        <p:spPr>
          <a:xfrm rot="16200000" flipH="1">
            <a:off x="2803859" y="4455443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4" idx="2"/>
            <a:endCxn id="9" idx="0"/>
          </p:cNvCxnSpPr>
          <p:nvPr/>
        </p:nvCxnSpPr>
        <p:spPr>
          <a:xfrm rot="5400000">
            <a:off x="4412517" y="4455444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4" idx="2"/>
            <a:endCxn id="10" idx="0"/>
          </p:cNvCxnSpPr>
          <p:nvPr/>
        </p:nvCxnSpPr>
        <p:spPr>
          <a:xfrm rot="16200000" flipH="1">
            <a:off x="4948735" y="4455443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16" idx="2"/>
            <a:endCxn id="11" idx="0"/>
          </p:cNvCxnSpPr>
          <p:nvPr/>
        </p:nvCxnSpPr>
        <p:spPr>
          <a:xfrm rot="5400000">
            <a:off x="8702269" y="4455443"/>
            <a:ext cx="379447" cy="536220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16" idx="2"/>
            <a:endCxn id="12" idx="0"/>
          </p:cNvCxnSpPr>
          <p:nvPr/>
        </p:nvCxnSpPr>
        <p:spPr>
          <a:xfrm rot="16200000" flipH="1">
            <a:off x="9238488" y="4455443"/>
            <a:ext cx="379447" cy="5362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615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FAIR Institut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C000"/>
      </a:accent1>
      <a:accent2>
        <a:srgbClr val="335A9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149</TotalTime>
  <Words>532</Words>
  <Application>Microsoft Office PowerPoint</Application>
  <PresentationFormat>Custom</PresentationFormat>
  <Paragraphs>141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Retrospect</vt:lpstr>
      <vt:lpstr>COST BENEFITS OF IMPLEMENTING CREDIT CARD DATABASE TOKENIZATION USING FAIR</vt:lpstr>
      <vt:lpstr>ANALYSIS SCOPING</vt:lpstr>
      <vt:lpstr>ANALYSIS SCOPING</vt:lpstr>
      <vt:lpstr>ANALYSIS SCOPING</vt:lpstr>
      <vt:lpstr>ANALYSIS RESULTS</vt:lpstr>
      <vt:lpstr>ANALYSIS RESULTS</vt:lpstr>
      <vt:lpstr>ANALYSIS RESULTS  </vt:lpstr>
      <vt:lpstr>ANALYSIS RESULTS</vt:lpstr>
      <vt:lpstr>ANALYSIS LEVERAGED  THE FAIR MODEL</vt:lpstr>
      <vt:lpstr>THE FAIR MODEL</vt:lpstr>
      <vt:lpstr>ANALYSIS CONSIDERATIONS</vt:lpstr>
      <vt:lpstr>THE FAIR MODEL</vt:lpstr>
      <vt:lpstr>ANALYSIS INPUT</vt:lpstr>
      <vt:lpstr>DECISION SUPPORT / ROI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Jonathan Matthews</cp:lastModifiedBy>
  <cp:revision>11</cp:revision>
  <dcterms:created xsi:type="dcterms:W3CDTF">2016-02-15T17:39:18Z</dcterms:created>
  <dcterms:modified xsi:type="dcterms:W3CDTF">2016-02-16T14:28:51Z</dcterms:modified>
</cp:coreProperties>
</file>